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70" r:id="rId4"/>
  </p:sldMasterIdLst>
  <p:notesMasterIdLst>
    <p:notesMasterId r:id="rId35"/>
  </p:notesMasterIdLst>
  <p:handoutMasterIdLst>
    <p:handoutMasterId r:id="rId36"/>
  </p:handoutMasterIdLst>
  <p:sldIdLst>
    <p:sldId id="1065" r:id="rId5"/>
    <p:sldId id="1066" r:id="rId6"/>
    <p:sldId id="1067" r:id="rId7"/>
    <p:sldId id="1068" r:id="rId8"/>
    <p:sldId id="1097" r:id="rId9"/>
    <p:sldId id="1098" r:id="rId10"/>
    <p:sldId id="1082" r:id="rId11"/>
    <p:sldId id="1069" r:id="rId12"/>
    <p:sldId id="1083" r:id="rId13"/>
    <p:sldId id="1088" r:id="rId14"/>
    <p:sldId id="1089" r:id="rId15"/>
    <p:sldId id="1091" r:id="rId16"/>
    <p:sldId id="1070" r:id="rId17"/>
    <p:sldId id="1099" r:id="rId18"/>
    <p:sldId id="1100" r:id="rId19"/>
    <p:sldId id="1071" r:id="rId20"/>
    <p:sldId id="1087" r:id="rId21"/>
    <p:sldId id="1101" r:id="rId22"/>
    <p:sldId id="1073" r:id="rId23"/>
    <p:sldId id="1074" r:id="rId24"/>
    <p:sldId id="1075" r:id="rId25"/>
    <p:sldId id="1076" r:id="rId26"/>
    <p:sldId id="1077" r:id="rId27"/>
    <p:sldId id="1093" r:id="rId28"/>
    <p:sldId id="1094" r:id="rId29"/>
    <p:sldId id="1078" r:id="rId30"/>
    <p:sldId id="1095" r:id="rId31"/>
    <p:sldId id="1079" r:id="rId32"/>
    <p:sldId id="1096" r:id="rId33"/>
    <p:sldId id="1081" r:id="rId34"/>
  </p:sldIdLst>
  <p:sldSz cx="12192000" cy="6858000"/>
  <p:notesSz cx="6799263" cy="9929813"/>
  <p:defaultTextStyle>
    <a:defPPr>
      <a:defRPr lang="ja-JP"/>
    </a:defPPr>
    <a:lvl1pPr marL="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2F4BA839-033F-419D-9E08-5AE3146C958D}">
          <p14:sldIdLst>
            <p14:sldId id="1065"/>
            <p14:sldId id="1066"/>
            <p14:sldId id="1067"/>
            <p14:sldId id="1068"/>
            <p14:sldId id="1097"/>
            <p14:sldId id="1098"/>
            <p14:sldId id="1082"/>
            <p14:sldId id="1069"/>
            <p14:sldId id="1083"/>
            <p14:sldId id="1088"/>
            <p14:sldId id="1089"/>
            <p14:sldId id="1091"/>
            <p14:sldId id="1070"/>
            <p14:sldId id="1099"/>
            <p14:sldId id="1100"/>
            <p14:sldId id="1071"/>
            <p14:sldId id="1087"/>
            <p14:sldId id="1101"/>
            <p14:sldId id="1073"/>
            <p14:sldId id="1074"/>
            <p14:sldId id="1075"/>
            <p14:sldId id="1076"/>
            <p14:sldId id="1077"/>
            <p14:sldId id="1093"/>
            <p14:sldId id="1094"/>
            <p14:sldId id="1078"/>
            <p14:sldId id="1095"/>
            <p14:sldId id="1079"/>
            <p14:sldId id="1096"/>
            <p14:sldId id="10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5" orient="horz" pos="402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D2"/>
    <a:srgbClr val="E61E1E"/>
    <a:srgbClr val="644080"/>
    <a:srgbClr val="916E0F"/>
    <a:srgbClr val="505054"/>
    <a:srgbClr val="265C80"/>
    <a:srgbClr val="007580"/>
    <a:srgbClr val="B94B00"/>
    <a:srgbClr val="AF8CC8"/>
    <a:srgbClr val="FA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AF88EF-4E57-4780-A1F8-BA09D3BC49E2}" v="19" dt="2024-07-22T03:45:27.2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60" autoAdjust="0"/>
    <p:restoredTop sz="94523" autoAdjust="0"/>
  </p:normalViewPr>
  <p:slideViewPr>
    <p:cSldViewPr snapToGrid="0">
      <p:cViewPr varScale="1">
        <p:scale>
          <a:sx n="79" d="100"/>
          <a:sy n="79" d="100"/>
        </p:scale>
        <p:origin x="126" y="744"/>
      </p:cViewPr>
      <p:guideLst>
        <p:guide orient="horz" pos="2160"/>
        <p:guide orient="horz" pos="40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850"/>
    </p:cViewPr>
  </p:sorterViewPr>
  <p:notesViewPr>
    <p:cSldViewPr snapToGrid="0" showGuides="1">
      <p:cViewPr varScale="1">
        <p:scale>
          <a:sx n="50" d="100"/>
          <a:sy n="50" d="100"/>
        </p:scale>
        <p:origin x="289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3149-E8DE-4273-B7FB-EDFEB61AC35F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E7E6-CB3C-464D-9B0F-2338681C7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21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6548A-C6CF-4C6A-8E66-898AA5274F21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7576B-81D0-4568-B3CF-C3F7AD81B6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1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7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8956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8026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6199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199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77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13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392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185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415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86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2048811" y="1332411"/>
            <a:ext cx="8142377" cy="2592000"/>
          </a:xfrm>
          <a:noFill/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tx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5495451"/>
            <a:ext cx="5040000" cy="609737"/>
          </a:xfrm>
          <a:noFill/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425" y="944563"/>
            <a:ext cx="11244263" cy="5486338"/>
          </a:xfrm>
          <a:prstGeom prst="rect">
            <a:avLst/>
          </a:prstGeom>
        </p:spPr>
        <p:txBody>
          <a:bodyPr lIns="0" rIns="0"/>
          <a:lstStyle>
            <a:lvl1pPr marL="0" indent="-216000">
              <a:lnSpc>
                <a:spcPct val="100000"/>
              </a:lnSpc>
              <a:spcBef>
                <a:spcPts val="120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2600">
                <a:latin typeface="+mn-ea"/>
                <a:ea typeface="+mn-ea"/>
              </a:defRPr>
            </a:lvl1pPr>
            <a:lvl2pPr marL="792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400">
                <a:latin typeface="+mn-ea"/>
                <a:ea typeface="+mn-ea"/>
              </a:defRPr>
            </a:lvl2pPr>
            <a:lvl3pPr marL="1440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latin typeface="+mn-ea"/>
                <a:ea typeface="+mn-ea"/>
              </a:defRPr>
            </a:lvl3pPr>
            <a:lvl4pPr marL="1268550" indent="0">
              <a:buNone/>
              <a:defRPr/>
            </a:lvl4pPr>
            <a:lvl5pPr marL="1628550" indent="0">
              <a:buNone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5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99" y="597227"/>
            <a:ext cx="11244575" cy="455509"/>
          </a:xfrm>
        </p:spPr>
        <p:txBody>
          <a:bodyPr/>
          <a:lstStyle/>
          <a:p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8000" y="1424991"/>
            <a:ext cx="11244574" cy="283153"/>
          </a:xfrm>
          <a:ln>
            <a:noFill/>
          </a:ln>
        </p:spPr>
        <p:txBody>
          <a:bodyPr wrap="square"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A12777-30D4-4D1C-8DE6-98573AE3C7ED}"/>
              </a:ext>
            </a:extLst>
          </p:cNvPr>
          <p:cNvSpPr txBox="1"/>
          <p:nvPr userDrawn="1"/>
        </p:nvSpPr>
        <p:spPr>
          <a:xfrm>
            <a:off x="5668715" y="6463074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solidFill>
                  <a:schemeClr val="tx2"/>
                </a:solidFill>
                <a:latin typeface="+mj-lt"/>
              </a:rPr>
              <a:t>Page </a:t>
            </a:r>
            <a:fld id="{7E07E68C-CA28-4DD4-ABB0-0D9CE8D6A15A}" type="slidenum">
              <a:rPr kumimoji="1" lang="ja-JP" altLang="en-US" sz="1050" b="1" smtClean="0">
                <a:solidFill>
                  <a:schemeClr val="tx2"/>
                </a:solidFill>
                <a:latin typeface="+mj-lt"/>
              </a:rPr>
              <a:t>‹#›</a:t>
            </a:fld>
            <a:endParaRPr kumimoji="1" lang="ja-JP" altLang="en-US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4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1080000" y="1124744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55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 for the Cl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466014"/>
            <a:ext cx="7091566" cy="407859"/>
          </a:xfrm>
          <a:prstGeom prst="rect">
            <a:avLst/>
          </a:prstGeom>
        </p:spPr>
        <p:txBody>
          <a:bodyPr lIns="0" anchor="t" anchorCtr="0"/>
          <a:lstStyle>
            <a:lvl1pPr>
              <a:defRPr sz="20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en-US" altLang="ja-JP" dirty="0"/>
              <a:t>To ABCDE</a:t>
            </a:r>
            <a:endParaRPr kumimoji="1" lang="ja-JP" altLang="en-US" dirty="0"/>
          </a:p>
        </p:txBody>
      </p:sp>
      <p:sp>
        <p:nvSpPr>
          <p:cNvPr id="14" name="テキスト プレースホルダー 3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-1" y="5721341"/>
            <a:ext cx="5377399" cy="1118659"/>
          </a:xfrm>
          <a:prstGeom prst="rect">
            <a:avLst/>
          </a:prstGeom>
        </p:spPr>
        <p:txBody>
          <a:bodyPr wrap="square" lIns="468000" tIns="0" rIns="0" bIns="864000" anchor="t" anchorCtr="0">
            <a:noAutofit/>
          </a:bodyPr>
          <a:lstStyle>
            <a:lvl1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1600">
                <a:latin typeface="+mn-ea"/>
                <a:ea typeface="+mn-ea"/>
                <a:cs typeface="Meiryo UI" panose="020B0604030504040204" pitchFamily="50" charset="-128"/>
              </a:defRPr>
            </a:lvl1pPr>
            <a:lvl2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/>
            </a:lvl2pPr>
            <a:lvl3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5pPr>
          </a:lstStyle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6" name="テキスト プレースホルダー 24"/>
          <p:cNvSpPr>
            <a:spLocks noGrp="1"/>
          </p:cNvSpPr>
          <p:nvPr>
            <p:ph type="body" sz="quarter" idx="18"/>
          </p:nvPr>
        </p:nvSpPr>
        <p:spPr bwMode="auto">
          <a:xfrm>
            <a:off x="468000" y="2615165"/>
            <a:ext cx="9227793" cy="365577"/>
          </a:xfrm>
          <a:prstGeom prst="rect">
            <a:avLst/>
          </a:prstGeom>
        </p:spPr>
        <p:txBody>
          <a:bodyPr vert="horz" wrap="square" lIns="0" tIns="0" rIns="108000" bIns="0" rtlCol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lang="ja-JP" altLang="en-US" sz="2000" smtClean="0">
                <a:latin typeface="+mn-ea"/>
                <a:ea typeface="+mn-ea"/>
                <a:cs typeface="Meiryo UI" panose="020B0604030504040204" pitchFamily="50" charset="-128"/>
              </a:defRPr>
            </a:lvl1pPr>
            <a:lvl2pPr>
              <a:defRPr lang="ja-JP" altLang="en-US" smtClean="0"/>
            </a:lvl2pPr>
            <a:lvl3pPr>
              <a:defRPr lang="ja-JP" altLang="en-US" smtClean="0"/>
            </a:lvl3pPr>
            <a:lvl4pPr>
              <a:defRPr lang="ja-JP" altLang="en-US" smtClean="0"/>
            </a:lvl4pPr>
            <a:lvl5pPr>
              <a:defRPr lang="ja-JP" altLang="en-US"/>
            </a:lvl5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7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162920"/>
            <a:ext cx="9227793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1" smtClean="0"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47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468000" y="438486"/>
            <a:ext cx="9223983" cy="39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2400" b="1" smtClean="0">
                <a:solidFill>
                  <a:schemeClr val="tx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n-US" altLang="ja-JP" dirty="0"/>
              <a:t>Format for master text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 bwMode="gray">
          <a:xfrm>
            <a:off x="1320800" y="1350438"/>
            <a:ext cx="8367110" cy="62785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6"/>
          </p:nvPr>
        </p:nvSpPr>
        <p:spPr bwMode="gray">
          <a:xfrm>
            <a:off x="1320800" y="2347283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8"/>
          </p:nvPr>
        </p:nvSpPr>
        <p:spPr bwMode="gray">
          <a:xfrm>
            <a:off x="1320800" y="338878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15"/>
          <p:cNvSpPr>
            <a:spLocks noGrp="1"/>
          </p:cNvSpPr>
          <p:nvPr>
            <p:ph type="body" sz="quarter" idx="20"/>
          </p:nvPr>
        </p:nvSpPr>
        <p:spPr bwMode="gray">
          <a:xfrm>
            <a:off x="1320800" y="4436658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22"/>
          </p:nvPr>
        </p:nvSpPr>
        <p:spPr bwMode="gray">
          <a:xfrm>
            <a:off x="1320800" y="5455504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68313" y="1277168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13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8313" y="2310527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6" name="テキスト プレースホルダー 13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8313" y="3343886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7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313" y="437724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8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8313" y="541060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33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3302000" cy="2921095"/>
          </a:xfrm>
          <a:prstGeom prst="rect">
            <a:avLst/>
          </a:prstGeom>
        </p:spPr>
        <p:txBody>
          <a:bodyPr vert="horz" wrap="none" lIns="468000" tIns="0" rIns="0" bIns="0" rtlCol="0" anchor="b" anchorCtr="0">
            <a:noAutofit/>
          </a:bodyPr>
          <a:lstStyle>
            <a:lvl1pPr>
              <a:defRPr lang="ja-JP" altLang="en-US" sz="12252" dirty="0" smtClean="0">
                <a:solidFill>
                  <a:schemeClr val="accent1"/>
                </a:solidFill>
                <a:latin typeface="+mn-ea"/>
                <a:ea typeface="+mn-ea"/>
                <a:cs typeface="Segoe UI Semilight" panose="020B0402040204020203" pitchFamily="34" charset="0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468000" y="3795932"/>
            <a:ext cx="5456050" cy="390525"/>
          </a:xfrm>
          <a:prstGeom prst="rect">
            <a:avLst/>
          </a:prstGeom>
        </p:spPr>
        <p:txBody>
          <a:bodyPr wrap="square" lIns="0"/>
          <a:lstStyle>
            <a:lvl1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  <a:defRPr sz="18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</a:pPr>
            <a:r>
              <a:rPr lang="ja-JP" altLang="en-US" sz="2000" dirty="0"/>
              <a:t>マスター テキストの書式設定</a:t>
            </a:r>
          </a:p>
        </p:txBody>
      </p:sp>
      <p:sp>
        <p:nvSpPr>
          <p:cNvPr id="12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/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43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468000" y="1802111"/>
            <a:ext cx="11244575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26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45765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/>
          </p:nvPr>
        </p:nvSpPr>
        <p:spPr>
          <a:xfrm>
            <a:off x="-5713" y="773297"/>
            <a:ext cx="12197713" cy="76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468000" tIns="180000" rIns="468000" bIns="18000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0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>
                <a:latin typeface="+mn-ea"/>
                <a:ea typeface="+mn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0" y="5618125"/>
            <a:ext cx="12192000" cy="763625"/>
          </a:xfrm>
          <a:prstGeom prst="rect">
            <a:avLst/>
          </a:prstGeom>
          <a:solidFill>
            <a:srgbClr val="0064D2"/>
          </a:solidFill>
        </p:spPr>
        <p:txBody>
          <a:bodyPr wrap="square" lIns="468000" tIns="180000" rIns="468000" bIns="18000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2999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00" y="116632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00" y="1423831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6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3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48" r:id="rId8"/>
    <p:sldLayoutId id="2147483837" r:id="rId9"/>
    <p:sldLayoutId id="2147483834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841">
          <p15:clr>
            <a:srgbClr val="F26B43"/>
          </p15:clr>
        </p15:guide>
        <p15:guide id="4" pos="3840" userDrawn="1">
          <p15:clr>
            <a:srgbClr val="F26B43"/>
          </p15:clr>
        </p15:guide>
        <p15:guide id="10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215154" y="1772457"/>
            <a:ext cx="11793070" cy="1542119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en-US" altLang="ja-JP" dirty="0"/>
              <a:t>Multi-resource validation evidence document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912B509D-AD5F-4843-9DC9-38B62B66D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5341600"/>
            <a:ext cx="5040000" cy="1102179"/>
          </a:xfrm>
        </p:spPr>
        <p:txBody>
          <a:bodyPr/>
          <a:lstStyle/>
          <a:p>
            <a:r>
              <a:rPr kumimoji="1" lang="en-US" altLang="ja-JP" dirty="0" err="1"/>
              <a:t>Yyyy</a:t>
            </a:r>
            <a:r>
              <a:rPr lang="en-US" altLang="ja-JP" dirty="0"/>
              <a:t>/mm/</a:t>
            </a:r>
            <a:r>
              <a:rPr kumimoji="1" lang="en-US" altLang="ja-JP" dirty="0"/>
              <a:t>dd</a:t>
            </a:r>
            <a:endParaRPr kumimoji="1" lang="ja-JP" altLang="en-US" dirty="0"/>
          </a:p>
          <a:p>
            <a:r>
              <a:rPr lang="en-US" altLang="ja-JP" cap="none" dirty="0"/>
              <a:t>XXXX </a:t>
            </a:r>
            <a:r>
              <a:rPr kumimoji="1" lang="en-US" altLang="ja-JP" cap="none" dirty="0"/>
              <a:t>Co., Ltd</a:t>
            </a:r>
            <a:r>
              <a:rPr kumimoji="1" lang="en-US" altLang="ja-JP" dirty="0"/>
              <a:t>.</a:t>
            </a:r>
          </a:p>
          <a:p>
            <a:r>
              <a:rPr lang="en-US" altLang="ja-JP" cap="none" dirty="0"/>
              <a:t>Doc No.                        </a:t>
            </a:r>
            <a:r>
              <a:rPr lang="en-US" altLang="ja-JP" cap="none"/>
              <a:t>rev.</a:t>
            </a:r>
            <a:endParaRPr kumimoji="1" lang="ja-JP" altLang="en-US" cap="none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Version1.0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0280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</a:t>
            </a:r>
            <a:r>
              <a:rPr lang="en-US" altLang="ja-JP" dirty="0"/>
              <a:t>Multi-resource Differential And Details of Assessment </a:t>
            </a:r>
            <a:endParaRPr kumimoji="1" lang="ja-JP" altLang="en-US" b="1" cap="none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32C254-17C1-4305-1D34-D2299E6BACFE}"/>
              </a:ext>
            </a:extLst>
          </p:cNvPr>
          <p:cNvSpPr txBox="1"/>
          <p:nvPr/>
        </p:nvSpPr>
        <p:spPr>
          <a:xfrm>
            <a:off x="1055440" y="1196752"/>
            <a:ext cx="7645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2a. Differential design checks for multi-resource applications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A30ECE09-9CAE-0137-93BA-31558C5152D4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D621753-FB1B-B4AE-9210-3B44061AE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10" y="2152561"/>
            <a:ext cx="11618259" cy="243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63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</a:t>
            </a:r>
            <a:r>
              <a:rPr lang="en-US" altLang="ja-JP" dirty="0"/>
              <a:t>Multi-resource Differential And Details of Assessment </a:t>
            </a:r>
            <a:endParaRPr kumimoji="1" lang="ja-JP" altLang="en-US" b="1" cap="none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32C254-17C1-4305-1D34-D2299E6BACFE}"/>
              </a:ext>
            </a:extLst>
          </p:cNvPr>
          <p:cNvSpPr txBox="1"/>
          <p:nvPr/>
        </p:nvSpPr>
        <p:spPr>
          <a:xfrm>
            <a:off x="1055440" y="1196752"/>
            <a:ext cx="867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2b. Verification of combination risk and definition of evaluation items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A30ECE09-9CAE-0137-93BA-31558C5152D4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D794F63-B2F4-CE6B-4DDB-9347F5C72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647" y="1566084"/>
            <a:ext cx="11250706" cy="438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49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</a:t>
            </a:r>
            <a:r>
              <a:rPr lang="en-US" altLang="ja-JP" dirty="0"/>
              <a:t>Multi-resource Differential And Details of Assessment </a:t>
            </a:r>
            <a:endParaRPr kumimoji="1" lang="ja-JP" altLang="en-US" b="1" cap="none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32C254-17C1-4305-1D34-D2299E6BACFE}"/>
              </a:ext>
            </a:extLst>
          </p:cNvPr>
          <p:cNvSpPr txBox="1"/>
          <p:nvPr/>
        </p:nvSpPr>
        <p:spPr>
          <a:xfrm>
            <a:off x="1055440" y="1196752"/>
            <a:ext cx="867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2b. Verification of combination risk and definition of evaluation items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A30ECE09-9CAE-0137-93BA-31558C5152D4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AD1076-AEEF-0693-46D8-3FF5209DD2FC}"/>
              </a:ext>
            </a:extLst>
          </p:cNvPr>
          <p:cNvSpPr txBox="1"/>
          <p:nvPr/>
        </p:nvSpPr>
        <p:spPr>
          <a:xfrm>
            <a:off x="1055440" y="1988418"/>
            <a:ext cx="5027562" cy="4752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Representative </a:t>
            </a:r>
            <a:r>
              <a:rPr kumimoji="1" lang="en-US" altLang="ja-JP" sz="1600" dirty="0">
                <a:latin typeface="+mn-ea"/>
              </a:rPr>
              <a:t>Part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 (1)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:</a:t>
            </a:r>
          </a:p>
          <a:p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      </a:t>
            </a:r>
            <a:r>
              <a:rPr lang="en-US" altLang="ja-JP" sz="1600" dirty="0">
                <a:latin typeface="+mn-ea"/>
              </a:rPr>
              <a:t>Part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 A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  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the largest chip size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E7F4A3A-346C-53D5-5C10-67A659461B37}"/>
              </a:ext>
            </a:extLst>
          </p:cNvPr>
          <p:cNvSpPr txBox="1"/>
          <p:nvPr/>
        </p:nvSpPr>
        <p:spPr>
          <a:xfrm>
            <a:off x="1062721" y="4261540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Y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6503DDE-F668-1EE3-FC90-4864E62A3FD7}"/>
              </a:ext>
            </a:extLst>
          </p:cNvPr>
          <p:cNvSpPr txBox="1"/>
          <p:nvPr/>
        </p:nvSpPr>
        <p:spPr>
          <a:xfrm>
            <a:off x="3375707" y="5939988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X</a:t>
            </a:r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F69BA87C-E217-3830-4AA2-6434225122EC}"/>
              </a:ext>
            </a:extLst>
          </p:cNvPr>
          <p:cNvSpPr/>
          <p:nvPr/>
        </p:nvSpPr>
        <p:spPr>
          <a:xfrm>
            <a:off x="3487867" y="4058552"/>
            <a:ext cx="900000" cy="3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A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661504D8-BC51-A6CA-FEE4-5B7A9C138320}"/>
              </a:ext>
            </a:extLst>
          </p:cNvPr>
          <p:cNvSpPr/>
          <p:nvPr/>
        </p:nvSpPr>
        <p:spPr>
          <a:xfrm>
            <a:off x="1833997" y="4696339"/>
            <a:ext cx="900000" cy="3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kumimoji="1" lang="ja-JP" altLang="en-US" sz="1000" dirty="0">
                <a:solidFill>
                  <a:schemeClr val="bg1"/>
                </a:solidFill>
              </a:rPr>
              <a:t>ｂ</a:t>
            </a: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298A57F7-EA74-787B-DE72-3431812949AA}"/>
              </a:ext>
            </a:extLst>
          </p:cNvPr>
          <p:cNvSpPr/>
          <p:nvPr/>
        </p:nvSpPr>
        <p:spPr>
          <a:xfrm>
            <a:off x="2660089" y="5081292"/>
            <a:ext cx="900000" cy="3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kumimoji="1" lang="ja-JP" altLang="en-US" sz="1000" dirty="0">
                <a:solidFill>
                  <a:schemeClr val="bg1"/>
                </a:solidFill>
              </a:rPr>
              <a:t>ｃ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937B2173-8BF2-8982-7AF1-7E7E81B20E20}"/>
              </a:ext>
            </a:extLst>
          </p:cNvPr>
          <p:cNvSpPr/>
          <p:nvPr/>
        </p:nvSpPr>
        <p:spPr>
          <a:xfrm>
            <a:off x="1833996" y="5359398"/>
            <a:ext cx="900000" cy="3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Part </a:t>
            </a:r>
          </a:p>
          <a:p>
            <a:pPr algn="ctr"/>
            <a:r>
              <a:rPr kumimoji="1" lang="ja-JP" altLang="en-US" sz="1000" dirty="0">
                <a:solidFill>
                  <a:schemeClr val="bg1"/>
                </a:solidFill>
              </a:rPr>
              <a:t>ｄ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12539DE-D1C0-2ADF-933C-78CCD410C4CF}"/>
              </a:ext>
            </a:extLst>
          </p:cNvPr>
          <p:cNvSpPr txBox="1"/>
          <p:nvPr/>
        </p:nvSpPr>
        <p:spPr>
          <a:xfrm>
            <a:off x="1199456" y="2701724"/>
            <a:ext cx="1604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chip size</a:t>
            </a:r>
            <a:r>
              <a:rPr lang="ja-JP" altLang="en-US" sz="1400" dirty="0"/>
              <a:t>　</a:t>
            </a:r>
            <a:endParaRPr kumimoji="1" lang="ja-JP" altLang="en-US" sz="14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B2CB1E3-B877-C8C0-076D-7CB9667D2471}"/>
              </a:ext>
            </a:extLst>
          </p:cNvPr>
          <p:cNvSpPr txBox="1"/>
          <p:nvPr/>
        </p:nvSpPr>
        <p:spPr>
          <a:xfrm>
            <a:off x="4151784" y="5987900"/>
            <a:ext cx="1604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/>
              <a:t>chip size</a:t>
            </a:r>
            <a:r>
              <a:rPr lang="ja-JP" altLang="en-US" sz="1400" dirty="0"/>
              <a:t>　</a:t>
            </a:r>
            <a:endParaRPr kumimoji="1" lang="ja-JP" altLang="en-US" sz="14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F213E298-1E96-A92D-74F0-D352A2DEE187}"/>
              </a:ext>
            </a:extLst>
          </p:cNvPr>
          <p:cNvCxnSpPr>
            <a:cxnSpLocks/>
          </p:cNvCxnSpPr>
          <p:nvPr/>
        </p:nvCxnSpPr>
        <p:spPr>
          <a:xfrm>
            <a:off x="1468237" y="5939988"/>
            <a:ext cx="41919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9F570C9E-95E6-EBE9-4DE5-D61D4FBAD84A}"/>
              </a:ext>
            </a:extLst>
          </p:cNvPr>
          <p:cNvCxnSpPr>
            <a:cxnSpLocks/>
          </p:cNvCxnSpPr>
          <p:nvPr/>
        </p:nvCxnSpPr>
        <p:spPr>
          <a:xfrm flipV="1">
            <a:off x="1468237" y="3153517"/>
            <a:ext cx="0" cy="2778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四角形吹き出し 9">
            <a:extLst>
              <a:ext uri="{FF2B5EF4-FFF2-40B4-BE49-F238E27FC236}">
                <a16:creationId xmlns:a16="http://schemas.microsoft.com/office/drawing/2014/main" id="{16E56D7F-5734-D67E-7124-99EE5698E799}"/>
              </a:ext>
            </a:extLst>
          </p:cNvPr>
          <p:cNvSpPr/>
          <p:nvPr/>
        </p:nvSpPr>
        <p:spPr>
          <a:xfrm>
            <a:off x="3863752" y="3225525"/>
            <a:ext cx="1757830" cy="480388"/>
          </a:xfrm>
          <a:prstGeom prst="wedgeRectCallout">
            <a:avLst>
              <a:gd name="adj1" fmla="val -43169"/>
              <a:gd name="adj2" fmla="val 114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/>
              <a:t>The largest chip size</a:t>
            </a:r>
            <a:endParaRPr kumimoji="1" lang="ja-JP" altLang="en-US" sz="12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CA6709A-E914-F616-59B0-268CBFCFECC7}"/>
              </a:ext>
            </a:extLst>
          </p:cNvPr>
          <p:cNvSpPr txBox="1"/>
          <p:nvPr/>
        </p:nvSpPr>
        <p:spPr>
          <a:xfrm>
            <a:off x="6312023" y="1988418"/>
            <a:ext cx="5040189" cy="4752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Representative Part (2) :</a:t>
            </a:r>
            <a:endParaRPr lang="en-US" altLang="ja-JP" sz="1600" dirty="0">
              <a:solidFill>
                <a:srgbClr val="000000"/>
              </a:solidFill>
              <a:latin typeface="+mn-ea"/>
            </a:endParaRPr>
          </a:p>
          <a:p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      </a:t>
            </a:r>
            <a:r>
              <a:rPr lang="en-US" altLang="ja-JP" sz="1600" dirty="0">
                <a:latin typeface="+mn-ea"/>
              </a:rPr>
              <a:t>Part 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B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　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the smallest wire diameter</a:t>
            </a:r>
            <a:endParaRPr kumimoji="1" lang="en-US" altLang="ja-JP" sz="16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0B06B12-778F-2DFE-881A-8867013FD475}"/>
              </a:ext>
            </a:extLst>
          </p:cNvPr>
          <p:cNvSpPr txBox="1"/>
          <p:nvPr/>
        </p:nvSpPr>
        <p:spPr>
          <a:xfrm>
            <a:off x="9696400" y="4593677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/>
              <a:t>wire diameter</a:t>
            </a:r>
            <a:endParaRPr kumimoji="1" lang="ja-JP" altLang="en-US" sz="1400" dirty="0"/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41FA5815-2F15-9A7F-803B-AABC435AD20F}"/>
              </a:ext>
            </a:extLst>
          </p:cNvPr>
          <p:cNvSpPr/>
          <p:nvPr/>
        </p:nvSpPr>
        <p:spPr>
          <a:xfrm>
            <a:off x="6888088" y="4001767"/>
            <a:ext cx="900000" cy="3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B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977241AD-4536-9CC7-3CF7-6D08A527C070}"/>
              </a:ext>
            </a:extLst>
          </p:cNvPr>
          <p:cNvSpPr/>
          <p:nvPr/>
        </p:nvSpPr>
        <p:spPr>
          <a:xfrm>
            <a:off x="7896200" y="4001767"/>
            <a:ext cx="900000" cy="3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a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B52BEEC0-BC59-A965-335F-8CF48FF46E90}"/>
              </a:ext>
            </a:extLst>
          </p:cNvPr>
          <p:cNvSpPr/>
          <p:nvPr/>
        </p:nvSpPr>
        <p:spPr>
          <a:xfrm>
            <a:off x="8904408" y="4001767"/>
            <a:ext cx="900000" cy="3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lang="en-US" altLang="ja-JP" sz="1000" dirty="0">
                <a:solidFill>
                  <a:schemeClr val="bg1"/>
                </a:solidFill>
              </a:rPr>
              <a:t>c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A66E3600-5C03-B21C-C1BA-1E4F4FBEF786}"/>
              </a:ext>
            </a:extLst>
          </p:cNvPr>
          <p:cNvSpPr/>
          <p:nvPr/>
        </p:nvSpPr>
        <p:spPr>
          <a:xfrm>
            <a:off x="9948528" y="4001767"/>
            <a:ext cx="900000" cy="3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d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5" name="四角形吹き出し 9">
            <a:extLst>
              <a:ext uri="{FF2B5EF4-FFF2-40B4-BE49-F238E27FC236}">
                <a16:creationId xmlns:a16="http://schemas.microsoft.com/office/drawing/2014/main" id="{14B56308-0ECE-528A-6D3C-EE7FD989F06B}"/>
              </a:ext>
            </a:extLst>
          </p:cNvPr>
          <p:cNvSpPr/>
          <p:nvPr/>
        </p:nvSpPr>
        <p:spPr>
          <a:xfrm>
            <a:off x="7402576" y="3227795"/>
            <a:ext cx="2084173" cy="480388"/>
          </a:xfrm>
          <a:prstGeom prst="wedgeRectCallout">
            <a:avLst>
              <a:gd name="adj1" fmla="val -45570"/>
              <a:gd name="adj2" fmla="val 96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The smallest wire diameter</a:t>
            </a:r>
            <a:endParaRPr kumimoji="1" lang="ja-JP" altLang="en-US" sz="12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D5CC0FC-93DD-CDD6-C25E-554EE5B16EB4}"/>
              </a:ext>
            </a:extLst>
          </p:cNvPr>
          <p:cNvSpPr txBox="1"/>
          <p:nvPr/>
        </p:nvSpPr>
        <p:spPr>
          <a:xfrm>
            <a:off x="8627510" y="4584385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R</a:t>
            </a:r>
            <a:endParaRPr kumimoji="1" lang="ja-JP" altLang="en-US" dirty="0"/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540139D1-D61A-8295-3C7D-7E1709A05069}"/>
              </a:ext>
            </a:extLst>
          </p:cNvPr>
          <p:cNvCxnSpPr>
            <a:cxnSpLocks/>
          </p:cNvCxnSpPr>
          <p:nvPr/>
        </p:nvCxnSpPr>
        <p:spPr>
          <a:xfrm>
            <a:off x="6672064" y="4499902"/>
            <a:ext cx="43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タイトル 1">
            <a:extLst>
              <a:ext uri="{FF2B5EF4-FFF2-40B4-BE49-F238E27FC236}">
                <a16:creationId xmlns:a16="http://schemas.microsoft.com/office/drawing/2014/main" id="{2D36285F-3686-BC9D-50F5-C3F41C2210DC}"/>
              </a:ext>
            </a:extLst>
          </p:cNvPr>
          <p:cNvSpPr txBox="1">
            <a:spLocks/>
          </p:cNvSpPr>
          <p:nvPr/>
        </p:nvSpPr>
        <p:spPr>
          <a:xfrm>
            <a:off x="1055440" y="1628800"/>
            <a:ext cx="6480720" cy="28120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600" b="0" cap="none" dirty="0">
                <a:solidFill>
                  <a:schemeClr val="tx1"/>
                </a:solidFill>
                <a:latin typeface="+mn-ea"/>
              </a:rPr>
              <a:t>Concept of evaluation of a representative part</a:t>
            </a:r>
          </a:p>
        </p:txBody>
      </p:sp>
    </p:spTree>
    <p:extLst>
      <p:ext uri="{BB962C8B-B14F-4D97-AF65-F5344CB8AC3E}">
        <p14:creationId xmlns:p14="http://schemas.microsoft.com/office/powerpoint/2010/main" val="877261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1">
            <a:extLst>
              <a:ext uri="{FF2B5EF4-FFF2-40B4-BE49-F238E27FC236}">
                <a16:creationId xmlns:a16="http://schemas.microsoft.com/office/drawing/2014/main" id="{47F410A1-2A6D-1BF9-7468-A39DF65212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1"/>
            <a:ext cx="3302000" cy="2921095"/>
          </a:xfrm>
        </p:spPr>
        <p:txBody>
          <a:bodyPr/>
          <a:lstStyle/>
          <a:p>
            <a:r>
              <a:rPr kumimoji="1" lang="en-US" altLang="ja-JP" dirty="0"/>
              <a:t>03</a:t>
            </a:r>
          </a:p>
        </p:txBody>
      </p:sp>
      <p:sp>
        <p:nvSpPr>
          <p:cNvPr id="8" name="タイトル 14">
            <a:extLst>
              <a:ext uri="{FF2B5EF4-FFF2-40B4-BE49-F238E27FC236}">
                <a16:creationId xmlns:a16="http://schemas.microsoft.com/office/drawing/2014/main" id="{BBB095B2-8BFB-CF4F-737B-D3C0A84C4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99" y="3044920"/>
            <a:ext cx="8868361" cy="540000"/>
          </a:xfrm>
          <a:prstGeom prst="rect">
            <a:avLst/>
          </a:prstGeom>
        </p:spPr>
        <p:txBody>
          <a:bodyPr/>
          <a:lstStyle/>
          <a:p>
            <a:r>
              <a:rPr lang="en-US" altLang="ja-JP" cap="none" dirty="0"/>
              <a:t>Production Readiness Verification</a:t>
            </a:r>
            <a:endParaRPr kumimoji="1" lang="ja-JP" altLang="en-US" cap="none" dirty="0"/>
          </a:p>
        </p:txBody>
      </p:sp>
    </p:spTree>
    <p:extLst>
      <p:ext uri="{BB962C8B-B14F-4D97-AF65-F5344CB8AC3E}">
        <p14:creationId xmlns:p14="http://schemas.microsoft.com/office/powerpoint/2010/main" val="3012475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D87E1AB9-CCCF-3567-91B1-B82F4139F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</a:t>
            </a:r>
            <a:r>
              <a:rPr lang="en-US" altLang="ja-JP" cap="none" dirty="0"/>
              <a:t>Production Readiness Verification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FF9FFB-9095-010E-8DFC-12D5FE009D16}"/>
              </a:ext>
            </a:extLst>
          </p:cNvPr>
          <p:cNvSpPr txBox="1"/>
          <p:nvPr/>
        </p:nvSpPr>
        <p:spPr>
          <a:xfrm>
            <a:off x="866603" y="899428"/>
            <a:ext cx="9704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Wafer Process : Factory A</a:t>
            </a:r>
            <a:endParaRPr kumimoji="1" lang="zh-TW" altLang="en-US" b="1" dirty="0">
              <a:latin typeface="+mj-ea"/>
              <a:ea typeface="+mj-ea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5DF64882-3973-E395-AF51-ED9B604E1AA0}"/>
              </a:ext>
            </a:extLst>
          </p:cNvPr>
          <p:cNvGraphicFramePr>
            <a:graphicFrameLocks noGrp="1"/>
          </p:cNvGraphicFramePr>
          <p:nvPr/>
        </p:nvGraphicFramePr>
        <p:xfrm>
          <a:off x="695400" y="1339264"/>
          <a:ext cx="11233248" cy="3745920"/>
        </p:xfrm>
        <a:graphic>
          <a:graphicData uri="http://schemas.openxmlformats.org/drawingml/2006/table">
            <a:tbl>
              <a:tblPr/>
              <a:tblGrid>
                <a:gridCol w="3240360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992888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Item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Confirmation Result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Master plan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have clarified when product production will begin and when EOL is scheduled (or when EOL notification is scheduled).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0741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Work document and checklist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have completed the documents and checklists prior to product certification.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Operator training, certification </a:t>
                      </a:r>
                    </a:p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 quality training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have completed operator training </a:t>
                      </a:r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certification and quality training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Equipment maintenance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will operate our existing maintenance system without installing new equipment.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Failure analysis system</a:t>
                      </a:r>
                    </a:p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(Technician and tools)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have completed the establishment of a failure analysis system before mass production.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Measurement tool, equipment </a:t>
                      </a:r>
                    </a:p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 tools for "</a:t>
                      </a:r>
                      <a:r>
                        <a:rPr lang="en-US" altLang="ja-JP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Pokayoke</a:t>
                      </a:r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"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use existing inspection equipment and jigs and tools for production.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Safe launch management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confirmed normal production by checking safe launch.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2288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D87E1AB9-CCCF-3567-91B1-B82F4139F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</a:t>
            </a:r>
            <a:r>
              <a:rPr lang="en-US" altLang="ja-JP" cap="none" dirty="0"/>
              <a:t>Production Readiness Verification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FF9FFB-9095-010E-8DFC-12D5FE009D16}"/>
              </a:ext>
            </a:extLst>
          </p:cNvPr>
          <p:cNvSpPr txBox="1"/>
          <p:nvPr/>
        </p:nvSpPr>
        <p:spPr>
          <a:xfrm>
            <a:off x="866603" y="899428"/>
            <a:ext cx="9704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Wafer Process : Factory B</a:t>
            </a:r>
            <a:endParaRPr kumimoji="1" lang="zh-TW" altLang="en-US" b="1" dirty="0">
              <a:latin typeface="+mj-ea"/>
              <a:ea typeface="+mj-ea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5DF64882-3973-E395-AF51-ED9B604E1AA0}"/>
              </a:ext>
            </a:extLst>
          </p:cNvPr>
          <p:cNvGraphicFramePr>
            <a:graphicFrameLocks noGrp="1"/>
          </p:cNvGraphicFramePr>
          <p:nvPr/>
        </p:nvGraphicFramePr>
        <p:xfrm>
          <a:off x="695400" y="1339264"/>
          <a:ext cx="11233248" cy="3745920"/>
        </p:xfrm>
        <a:graphic>
          <a:graphicData uri="http://schemas.openxmlformats.org/drawingml/2006/table">
            <a:tbl>
              <a:tblPr/>
              <a:tblGrid>
                <a:gridCol w="3240360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992888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Item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Confirmation Result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Master plan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have clarified when product production will begin and when EOL is scheduled (or when EOL notification is scheduled).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0741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Work document and checklist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have completed the documents and checklists prior to product certification.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Operator training, certification </a:t>
                      </a:r>
                    </a:p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 quality training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have completed operator training </a:t>
                      </a:r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certification and quality training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Equipment maintenance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will operate our existing maintenance system without installing new equipment.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Failure analysis system</a:t>
                      </a:r>
                    </a:p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(Technician and tools)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have completed the establishment of a failure analysis system before mass production.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Measurement tool, equipment </a:t>
                      </a:r>
                    </a:p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 tools for "</a:t>
                      </a:r>
                      <a:r>
                        <a:rPr lang="en-US" altLang="ja-JP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Pokayoke</a:t>
                      </a:r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"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use existing inspection equipment and jigs and tools for production.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Safe launch management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 confirmed normal production by checking safe launch.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425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1">
            <a:extLst>
              <a:ext uri="{FF2B5EF4-FFF2-40B4-BE49-F238E27FC236}">
                <a16:creationId xmlns:a16="http://schemas.microsoft.com/office/drawing/2014/main" id="{13147E09-1BD9-F965-4A14-5567F5588C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1"/>
            <a:ext cx="3302000" cy="2921095"/>
          </a:xfrm>
        </p:spPr>
        <p:txBody>
          <a:bodyPr/>
          <a:lstStyle/>
          <a:p>
            <a:r>
              <a:rPr kumimoji="1" lang="en-US" altLang="ja-JP" dirty="0"/>
              <a:t>04</a:t>
            </a:r>
          </a:p>
        </p:txBody>
      </p:sp>
      <p:sp>
        <p:nvSpPr>
          <p:cNvPr id="8" name="タイトル 14">
            <a:extLst>
              <a:ext uri="{FF2B5EF4-FFF2-40B4-BE49-F238E27FC236}">
                <a16:creationId xmlns:a16="http://schemas.microsoft.com/office/drawing/2014/main" id="{F995B0FB-1B82-9616-1ABC-5454F1583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/>
          <a:lstStyle/>
          <a:p>
            <a:r>
              <a:rPr lang="en-US" altLang="ja-JP" cap="none" dirty="0"/>
              <a:t>Process Check</a:t>
            </a:r>
            <a:endParaRPr lang="ja-JP" altLang="en-US" cap="none" dirty="0"/>
          </a:p>
        </p:txBody>
      </p:sp>
    </p:spTree>
    <p:extLst>
      <p:ext uri="{BB962C8B-B14F-4D97-AF65-F5344CB8AC3E}">
        <p14:creationId xmlns:p14="http://schemas.microsoft.com/office/powerpoint/2010/main" val="1880746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937C41D4-67E6-C9CD-A892-7883405B5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cap="none" dirty="0"/>
              <a:t>04</a:t>
            </a:r>
            <a:r>
              <a:rPr lang="ja-JP" altLang="en-US" cap="none" dirty="0"/>
              <a:t>　</a:t>
            </a:r>
            <a:r>
              <a:rPr lang="en-US" altLang="ja-JP" cap="none" dirty="0"/>
              <a:t>Process Check</a:t>
            </a:r>
            <a:endParaRPr kumimoji="1" lang="ja-JP" altLang="en-US" cap="none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D408F5A1-FD37-AFF5-C66A-85EE9FF6F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641919"/>
              </p:ext>
            </p:extLst>
          </p:nvPr>
        </p:nvGraphicFramePr>
        <p:xfrm>
          <a:off x="1055688" y="1625686"/>
          <a:ext cx="10293630" cy="3171469"/>
        </p:xfrm>
        <a:graphic>
          <a:graphicData uri="http://schemas.openxmlformats.org/drawingml/2006/table">
            <a:tbl>
              <a:tblPr/>
              <a:tblGrid>
                <a:gridCol w="2905255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388375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3464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Item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Confirmation Result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14125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Past trouble check results</a:t>
                      </a:r>
                    </a:p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[Reflection of process improvement measures]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 checklist (past trouble) XX applicable processes Confirmed</a:t>
                      </a:r>
                    </a:p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 also met with our subcontractor to conduct a deeper dive into risk validation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14125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Quality management check results</a:t>
                      </a:r>
                      <a:b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[When newly hired]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Omitted due to automotive production experience.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717DA4-DDC0-68D0-8972-D3775C0AFCC5}"/>
              </a:ext>
            </a:extLst>
          </p:cNvPr>
          <p:cNvSpPr txBox="1"/>
          <p:nvPr/>
        </p:nvSpPr>
        <p:spPr>
          <a:xfrm>
            <a:off x="1055688" y="1002759"/>
            <a:ext cx="9704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Wafer Process : Factory A</a:t>
            </a:r>
            <a:endParaRPr kumimoji="1" lang="zh-TW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797805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937C41D4-67E6-C9CD-A892-7883405B5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cap="none" dirty="0"/>
              <a:t>04</a:t>
            </a:r>
            <a:r>
              <a:rPr lang="ja-JP" altLang="en-US" cap="none" dirty="0"/>
              <a:t>　</a:t>
            </a:r>
            <a:r>
              <a:rPr lang="en-US" altLang="ja-JP" cap="none" dirty="0"/>
              <a:t>Process Check</a:t>
            </a:r>
            <a:endParaRPr kumimoji="1" lang="ja-JP" altLang="en-US" cap="none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D408F5A1-FD37-AFF5-C66A-85EE9FF6F989}"/>
              </a:ext>
            </a:extLst>
          </p:cNvPr>
          <p:cNvGraphicFramePr>
            <a:graphicFrameLocks noGrp="1"/>
          </p:cNvGraphicFramePr>
          <p:nvPr/>
        </p:nvGraphicFramePr>
        <p:xfrm>
          <a:off x="1055688" y="1625686"/>
          <a:ext cx="10293630" cy="3171469"/>
        </p:xfrm>
        <a:graphic>
          <a:graphicData uri="http://schemas.openxmlformats.org/drawingml/2006/table">
            <a:tbl>
              <a:tblPr/>
              <a:tblGrid>
                <a:gridCol w="2905255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388375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3464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Item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Confirmation Result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14125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Past trouble check results</a:t>
                      </a:r>
                    </a:p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[Reflection of process improvement measures]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 checklist (past trouble) XX applicable processes Confirmed</a:t>
                      </a:r>
                    </a:p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 also met with our subcontractor to conduct a deeper dive into risk validation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14125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Quality management check results</a:t>
                      </a:r>
                      <a:b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[When newly hired]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Omitted due to automotive production experience.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717DA4-DDC0-68D0-8972-D3775C0AFCC5}"/>
              </a:ext>
            </a:extLst>
          </p:cNvPr>
          <p:cNvSpPr txBox="1"/>
          <p:nvPr/>
        </p:nvSpPr>
        <p:spPr>
          <a:xfrm>
            <a:off x="1055688" y="1002759"/>
            <a:ext cx="9704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Wafer Process : Factory B</a:t>
            </a:r>
            <a:endParaRPr kumimoji="1" lang="zh-TW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14744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A1F415C4-32F1-4CB1-6C57-2E4640582E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1"/>
            <a:ext cx="3302000" cy="2921095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05</a:t>
            </a:r>
          </a:p>
        </p:txBody>
      </p:sp>
      <p:sp>
        <p:nvSpPr>
          <p:cNvPr id="9" name="タイトル 14">
            <a:extLst>
              <a:ext uri="{FF2B5EF4-FFF2-40B4-BE49-F238E27FC236}">
                <a16:creationId xmlns:a16="http://schemas.microsoft.com/office/drawing/2014/main" id="{9AEAE7C8-F811-0589-8ABF-D7775287D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/>
          <a:lstStyle/>
          <a:p>
            <a:r>
              <a:rPr lang="en-US" altLang="ja-JP" cap="none" dirty="0"/>
              <a:t>Evaluation Result</a:t>
            </a:r>
            <a:endParaRPr lang="ja-JP" altLang="en-US" cap="none" dirty="0"/>
          </a:p>
        </p:txBody>
      </p:sp>
    </p:spTree>
    <p:extLst>
      <p:ext uri="{BB962C8B-B14F-4D97-AF65-F5344CB8AC3E}">
        <p14:creationId xmlns:p14="http://schemas.microsoft.com/office/powerpoint/2010/main" val="3287997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Contents</a:t>
            </a:r>
            <a:endParaRPr kumimoji="1" lang="ja-JP" altLang="en-US" b="1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2"/>
          </p:nvPr>
        </p:nvSpPr>
        <p:spPr>
          <a:xfrm>
            <a:off x="1320800" y="1400279"/>
            <a:ext cx="3315523" cy="492443"/>
          </a:xfrm>
        </p:spPr>
        <p:txBody>
          <a:bodyPr wrap="none">
            <a:spAutoFit/>
          </a:bodyPr>
          <a:lstStyle/>
          <a:p>
            <a:r>
              <a:rPr lang="en-US" altLang="ja-JP" dirty="0"/>
              <a:t>Part Information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6"/>
          </p:nvPr>
        </p:nvSpPr>
        <p:spPr>
          <a:xfrm>
            <a:off x="1320800" y="2472573"/>
            <a:ext cx="10797123" cy="492443"/>
          </a:xfrm>
        </p:spPr>
        <p:txBody>
          <a:bodyPr wrap="none">
            <a:spAutoFit/>
          </a:bodyPr>
          <a:lstStyle/>
          <a:p>
            <a:r>
              <a:rPr lang="en-US" altLang="ja-JP" dirty="0"/>
              <a:t>Multi-resource Differential and Details of Assessment 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8"/>
          </p:nvPr>
        </p:nvSpPr>
        <p:spPr>
          <a:xfrm>
            <a:off x="1320800" y="3544867"/>
            <a:ext cx="6644961" cy="492443"/>
          </a:xfrm>
        </p:spPr>
        <p:txBody>
          <a:bodyPr wrap="none">
            <a:spAutoFit/>
          </a:bodyPr>
          <a:lstStyle/>
          <a:p>
            <a:r>
              <a:rPr lang="en-US" altLang="ja-JP" dirty="0"/>
              <a:t>Production Readiness Verification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1320800" y="4617161"/>
            <a:ext cx="2865849" cy="492443"/>
          </a:xfrm>
        </p:spPr>
        <p:txBody>
          <a:bodyPr wrap="none">
            <a:spAutoFit/>
          </a:bodyPr>
          <a:lstStyle/>
          <a:p>
            <a:r>
              <a:rPr kumimoji="1" lang="en-US" altLang="ja-JP" dirty="0"/>
              <a:t>Process Check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468313" y="1338723"/>
            <a:ext cx="637995" cy="615553"/>
          </a:xfrm>
        </p:spPr>
        <p:txBody>
          <a:bodyPr>
            <a:spAutoFit/>
          </a:bodyPr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01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68313" y="2411017"/>
            <a:ext cx="648896" cy="615553"/>
          </a:xfrm>
        </p:spPr>
        <p:txBody>
          <a:bodyPr>
            <a:spAutoFit/>
          </a:bodyPr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02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68313" y="3483311"/>
            <a:ext cx="648896" cy="615553"/>
          </a:xfrm>
        </p:spPr>
        <p:txBody>
          <a:bodyPr>
            <a:spAutoFit/>
          </a:bodyPr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03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9"/>
          </p:nvPr>
        </p:nvSpPr>
        <p:spPr>
          <a:xfrm>
            <a:off x="468313" y="4555605"/>
            <a:ext cx="648896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rgbClr val="0064D2"/>
                </a:solidFill>
              </a:rPr>
              <a:t>04</a:t>
            </a:r>
          </a:p>
        </p:txBody>
      </p:sp>
      <p:sp>
        <p:nvSpPr>
          <p:cNvPr id="11" name="テキスト プレースホルダー 14">
            <a:extLst>
              <a:ext uri="{FF2B5EF4-FFF2-40B4-BE49-F238E27FC236}">
                <a16:creationId xmlns:a16="http://schemas.microsoft.com/office/drawing/2014/main" id="{AB1DF8A1-E899-4633-9F77-8A9EA4C46DC7}"/>
              </a:ext>
            </a:extLst>
          </p:cNvPr>
          <p:cNvSpPr txBox="1">
            <a:spLocks/>
          </p:cNvSpPr>
          <p:nvPr/>
        </p:nvSpPr>
        <p:spPr bwMode="gray">
          <a:xfrm>
            <a:off x="1320800" y="5689454"/>
            <a:ext cx="3448123" cy="49244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1610933" algn="l"/>
              </a:tabLst>
              <a:defRPr kumimoji="1" lang="ja-JP" altLang="en-US" sz="3200" kern="1200" dirty="0" smtClean="0">
                <a:solidFill>
                  <a:schemeClr val="tx1"/>
                </a:solidFill>
                <a:latin typeface="+mn-ea"/>
                <a:ea typeface="+mn-ea"/>
                <a:cs typeface="Meiryo UI" panose="020B0604030504040204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Evaluation Result</a:t>
            </a:r>
            <a:endParaRPr lang="zh-TW" altLang="en-US" dirty="0"/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9DC991B2-FF37-4C66-AE36-B67F248A1795}"/>
              </a:ext>
            </a:extLst>
          </p:cNvPr>
          <p:cNvSpPr txBox="1">
            <a:spLocks/>
          </p:cNvSpPr>
          <p:nvPr/>
        </p:nvSpPr>
        <p:spPr bwMode="gray">
          <a:xfrm>
            <a:off x="468313" y="5627898"/>
            <a:ext cx="648896" cy="61555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kumimoji="1" lang="ja-JP" altLang="en-US" sz="4000" kern="12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64D2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3154066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5128E49-2F97-7256-FB38-A3D4EFD0A2FD}"/>
              </a:ext>
            </a:extLst>
          </p:cNvPr>
          <p:cNvGraphicFramePr>
            <a:graphicFrameLocks noGrp="1"/>
          </p:cNvGraphicFramePr>
          <p:nvPr/>
        </p:nvGraphicFramePr>
        <p:xfrm>
          <a:off x="1055440" y="1628800"/>
          <a:ext cx="10441236" cy="1938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2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2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Evidence requirements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添付資料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(1)</a:t>
                      </a:r>
                      <a:r>
                        <a:rPr lang="ja-JP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rocess capability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 1.67 in all  characteristic values: OK</a:t>
                      </a:r>
                      <a:endParaRPr kumimoji="1" lang="en-US" altLang="ja-JP" sz="14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(2) Measurement tool, Measurement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system check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The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of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MSA: OK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15541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(3) Electrical characterization and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dimension measurement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 1.67 in all  characteristic values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small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deference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of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EMC properties: OK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(4) Reliability evaluation, degradation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sign analysis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Reliability</a:t>
                      </a:r>
                      <a:r>
                        <a:rPr lang="ja-JP" altLang="en-US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Evaluation and Degradation Sign Analysis</a:t>
                      </a: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 OK</a:t>
                      </a:r>
                      <a:endParaRPr lang="en-US" altLang="ja-JP" sz="1400" b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53304BD-EA4C-7885-9B23-28845EAE2900}"/>
              </a:ext>
            </a:extLst>
          </p:cNvPr>
          <p:cNvSpPr txBox="1"/>
          <p:nvPr/>
        </p:nvSpPr>
        <p:spPr>
          <a:xfrm>
            <a:off x="1055440" y="1259468"/>
            <a:ext cx="80149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Summary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3762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B080C7-ECD9-B267-9CE7-79784AB32C56}"/>
              </a:ext>
            </a:extLst>
          </p:cNvPr>
          <p:cNvSpPr txBox="1"/>
          <p:nvPr/>
        </p:nvSpPr>
        <p:spPr>
          <a:xfrm>
            <a:off x="1055440" y="1259468"/>
            <a:ext cx="3662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u="none" strike="noStrike" dirty="0"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(1) Process Capability Index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6C31DF0-60F7-131F-9CC4-653C685B8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272503"/>
              </p:ext>
            </p:extLst>
          </p:nvPr>
        </p:nvGraphicFramePr>
        <p:xfrm>
          <a:off x="1068943" y="1915670"/>
          <a:ext cx="10427731" cy="1997044"/>
        </p:xfrm>
        <a:graphic>
          <a:graphicData uri="http://schemas.openxmlformats.org/drawingml/2006/table">
            <a:tbl>
              <a:tblPr/>
              <a:tblGrid>
                <a:gridCol w="21155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3523">
                  <a:extLst>
                    <a:ext uri="{9D8B030D-6E8A-4147-A177-3AD203B41FA5}">
                      <a16:colId xmlns:a16="http://schemas.microsoft.com/office/drawing/2014/main" val="2852337962"/>
                    </a:ext>
                  </a:extLst>
                </a:gridCol>
                <a:gridCol w="17538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53894">
                  <a:extLst>
                    <a:ext uri="{9D8B030D-6E8A-4147-A177-3AD203B41FA5}">
                      <a16:colId xmlns:a16="http://schemas.microsoft.com/office/drawing/2014/main" val="7457675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Process</a:t>
                      </a:r>
                      <a:endParaRPr lang="ja-JP" alt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Control item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Unit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Quantity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Target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&gt;1.67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Ａ２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TEG Characteristic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Ｄ２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タイトル 1">
            <a:extLst>
              <a:ext uri="{FF2B5EF4-FFF2-40B4-BE49-F238E27FC236}">
                <a16:creationId xmlns:a16="http://schemas.microsoft.com/office/drawing/2014/main" id="{DB22925C-27DE-0589-8FE6-52E14C9AE86F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</a:t>
            </a:r>
            <a:r>
              <a:rPr lang="ja-JP" altLang="en-US" sz="2000" cap="none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B1D09FD-4A0C-6F80-EAB4-FBF7FC94D1E8}"/>
              </a:ext>
            </a:extLst>
          </p:cNvPr>
          <p:cNvSpPr txBox="1"/>
          <p:nvPr/>
        </p:nvSpPr>
        <p:spPr>
          <a:xfrm>
            <a:off x="1068943" y="1640235"/>
            <a:ext cx="1011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+mj-ea"/>
                <a:ea typeface="+mj-ea"/>
              </a:rPr>
              <a:t>Factory A</a:t>
            </a:r>
            <a:endParaRPr kumimoji="1" lang="en-US" altLang="ja-JP" sz="1400" dirty="0">
              <a:latin typeface="+mj-ea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CCD31B74-51C3-0E10-3042-8B5066B1B6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293301"/>
              </p:ext>
            </p:extLst>
          </p:nvPr>
        </p:nvGraphicFramePr>
        <p:xfrm>
          <a:off x="1068943" y="4199584"/>
          <a:ext cx="10427731" cy="1997044"/>
        </p:xfrm>
        <a:graphic>
          <a:graphicData uri="http://schemas.openxmlformats.org/drawingml/2006/table">
            <a:tbl>
              <a:tblPr/>
              <a:tblGrid>
                <a:gridCol w="21155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3523">
                  <a:extLst>
                    <a:ext uri="{9D8B030D-6E8A-4147-A177-3AD203B41FA5}">
                      <a16:colId xmlns:a16="http://schemas.microsoft.com/office/drawing/2014/main" val="2852337962"/>
                    </a:ext>
                  </a:extLst>
                </a:gridCol>
                <a:gridCol w="17538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53894">
                  <a:extLst>
                    <a:ext uri="{9D8B030D-6E8A-4147-A177-3AD203B41FA5}">
                      <a16:colId xmlns:a16="http://schemas.microsoft.com/office/drawing/2014/main" val="7457675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Process</a:t>
                      </a:r>
                      <a:endParaRPr lang="ja-JP" alt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Control item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Unit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Quantity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Target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&gt;1.67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Ａ２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TEG Characteristic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Ｄ２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514EE0B-2EF9-54B2-9232-16CEFF129BBC}"/>
              </a:ext>
            </a:extLst>
          </p:cNvPr>
          <p:cNvSpPr txBox="1"/>
          <p:nvPr/>
        </p:nvSpPr>
        <p:spPr>
          <a:xfrm>
            <a:off x="1068943" y="3924149"/>
            <a:ext cx="1009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+mj-ea"/>
                <a:ea typeface="+mj-ea"/>
              </a:rPr>
              <a:t>Factory B</a:t>
            </a:r>
            <a:endParaRPr kumimoji="1" lang="en-US" altLang="ja-JP" sz="1400" dirty="0">
              <a:latin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7F41518-B8A0-1D26-6918-EDC97B350EF4}"/>
              </a:ext>
            </a:extLst>
          </p:cNvPr>
          <p:cNvSpPr txBox="1"/>
          <p:nvPr/>
        </p:nvSpPr>
        <p:spPr>
          <a:xfrm>
            <a:off x="546135" y="6326826"/>
            <a:ext cx="10891748" cy="534368"/>
          </a:xfrm>
          <a:prstGeom prst="rect">
            <a:avLst/>
          </a:prstGeom>
          <a:noFill/>
        </p:spPr>
        <p:txBody>
          <a:bodyPr wrap="square" lIns="36000" tIns="36000" rIns="0" bIns="36000" rtlCol="0">
            <a:spAutoFit/>
          </a:bodyPr>
          <a:lstStyle/>
          <a:p>
            <a:r>
              <a:rPr lang="en-US" altLang="ja-JP" sz="10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The following indexes and other evidence are recommended. </a:t>
            </a:r>
          </a:p>
          <a:p>
            <a:r>
              <a:rPr lang="en-US" altLang="ja-JP" sz="10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The manufacturing baseline for the multi-resource deployed product is set to meet the product specification, and the distribution of workmanship in the manufacturing process is within a margin relative to the manufacturing baseline. [ e.g., compared with the process capability of the multi-resource deployed product ]</a:t>
            </a:r>
            <a:endParaRPr lang="ja-JP" altLang="en-US" sz="1000" dirty="0">
              <a:solidFill>
                <a:srgbClr val="0064D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7121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35CBE9-8BF7-8A59-9295-5355B1F0C859}"/>
              </a:ext>
            </a:extLst>
          </p:cNvPr>
          <p:cNvSpPr txBox="1"/>
          <p:nvPr/>
        </p:nvSpPr>
        <p:spPr>
          <a:xfrm>
            <a:off x="1055440" y="1259468"/>
            <a:ext cx="5329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(2)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r>
              <a:rPr kumimoji="1" lang="en-US" altLang="ja-JP" b="1" dirty="0">
                <a:latin typeface="+mj-ea"/>
                <a:ea typeface="+mj-ea"/>
              </a:rPr>
              <a:t>MSA</a:t>
            </a:r>
            <a:r>
              <a:rPr kumimoji="1" lang="ja-JP" altLang="en-US" b="1" dirty="0">
                <a:latin typeface="+mj-ea"/>
                <a:ea typeface="+mj-ea"/>
              </a:rPr>
              <a:t>（</a:t>
            </a:r>
            <a:r>
              <a:rPr lang="en-US" altLang="ja-JP" b="1" i="0" dirty="0"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Gage R</a:t>
            </a:r>
            <a:r>
              <a:rPr lang="ja-JP" altLang="en-US" b="1" i="0" dirty="0"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＆</a:t>
            </a:r>
            <a:r>
              <a:rPr lang="en-US" altLang="ja-JP" b="1" i="0" dirty="0"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R〔GRR〕 Data </a:t>
            </a:r>
            <a:r>
              <a:rPr lang="en-US" altLang="ja-JP" b="1" dirty="0">
                <a:latin typeface="Meiryo" panose="020B0604030504040204" pitchFamily="50" charset="-128"/>
                <a:ea typeface="Meiryo" panose="020B0604030504040204" pitchFamily="50" charset="-128"/>
              </a:rPr>
              <a:t>S</a:t>
            </a:r>
            <a:r>
              <a:rPr lang="en-US" altLang="ja-JP" b="1" i="0" dirty="0"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heet</a:t>
            </a:r>
            <a:r>
              <a:rPr kumimoji="1" lang="ja-JP" altLang="en-US" b="1" dirty="0"/>
              <a:t>）</a:t>
            </a:r>
            <a:endParaRPr kumimoji="1" lang="en-US" altLang="ja-JP" b="1" dirty="0">
              <a:latin typeface="+mj-ea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7D6F3F4-ACF8-819E-E68E-BA488DDC6BD0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</a:t>
            </a:r>
            <a:r>
              <a:rPr lang="ja-JP" altLang="en-US" sz="2000" cap="none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EB16D5B-7A4A-3181-29A9-BD41115415AB}"/>
              </a:ext>
            </a:extLst>
          </p:cNvPr>
          <p:cNvSpPr txBox="1"/>
          <p:nvPr/>
        </p:nvSpPr>
        <p:spPr>
          <a:xfrm>
            <a:off x="1055440" y="1628800"/>
            <a:ext cx="1011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+mj-ea"/>
                <a:ea typeface="+mj-ea"/>
              </a:rPr>
              <a:t>Factory A</a:t>
            </a:r>
            <a:endParaRPr kumimoji="1" lang="en-US" altLang="ja-JP" sz="1400" dirty="0">
              <a:latin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CF78FCB-A99D-6C9D-E073-2BC8D68474F9}"/>
              </a:ext>
            </a:extLst>
          </p:cNvPr>
          <p:cNvSpPr txBox="1"/>
          <p:nvPr/>
        </p:nvSpPr>
        <p:spPr>
          <a:xfrm>
            <a:off x="1077923" y="3625279"/>
            <a:ext cx="1009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+mj-ea"/>
                <a:ea typeface="+mj-ea"/>
              </a:rPr>
              <a:t>Factory B</a:t>
            </a:r>
            <a:endParaRPr kumimoji="1" lang="en-US" altLang="ja-JP" sz="1400" dirty="0">
              <a:latin typeface="+mj-ea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28C1F354-CB4F-40B4-73BD-E869B3F1CC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554484"/>
              </p:ext>
            </p:extLst>
          </p:nvPr>
        </p:nvGraphicFramePr>
        <p:xfrm>
          <a:off x="1055440" y="1905000"/>
          <a:ext cx="1044123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440235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 Step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Measurement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Tool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Characteristics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Equipment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GRR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Judgement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249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0586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928787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32083CE-F822-7D6B-38B3-56157E9F6D44}"/>
              </a:ext>
            </a:extLst>
          </p:cNvPr>
          <p:cNvSpPr txBox="1"/>
          <p:nvPr/>
        </p:nvSpPr>
        <p:spPr>
          <a:xfrm>
            <a:off x="1055440" y="5661248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GRR Result(%) criteria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10%&gt; Good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10%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30%≧ Pass(with conditions)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30%&lt; No Good(Needs improvement)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E1BCEBCD-E8CE-CC78-582B-A333BB8199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040391"/>
              </p:ext>
            </p:extLst>
          </p:nvPr>
        </p:nvGraphicFramePr>
        <p:xfrm>
          <a:off x="1055364" y="3921224"/>
          <a:ext cx="1044123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440235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 Step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Measurement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Tool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Characteristics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Equipment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GRR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Judgement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249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0586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928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25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460D3E-3716-FD21-7F9A-786BB128A73D}"/>
              </a:ext>
            </a:extLst>
          </p:cNvPr>
          <p:cNvSpPr txBox="1"/>
          <p:nvPr/>
        </p:nvSpPr>
        <p:spPr>
          <a:xfrm>
            <a:off x="1055440" y="1259468"/>
            <a:ext cx="556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>
                <a:latin typeface="+mj-ea"/>
                <a:ea typeface="+mj-ea"/>
              </a:rPr>
              <a:t>(3)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r>
              <a:rPr kumimoji="1" lang="en-US" altLang="zh-TW" b="1" dirty="0">
                <a:latin typeface="+mj-ea"/>
                <a:ea typeface="+mj-ea"/>
              </a:rPr>
              <a:t>Electrical Properties : </a:t>
            </a:r>
            <a:r>
              <a:rPr kumimoji="1" lang="en-US" altLang="ja-JP" b="1" dirty="0">
                <a:latin typeface="+mj-ea"/>
                <a:ea typeface="+mj-ea"/>
              </a:rPr>
              <a:t>DC Characteristics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63941185-AE8F-4600-1161-C73458224D31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</a:t>
            </a:r>
            <a:r>
              <a:rPr lang="ja-JP" altLang="en-US" sz="2000" cap="none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E183929F-1CCB-B719-A882-7B997A44AE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197467"/>
              </p:ext>
            </p:extLst>
          </p:nvPr>
        </p:nvGraphicFramePr>
        <p:xfrm>
          <a:off x="1628293" y="1999297"/>
          <a:ext cx="8658175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253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Parameter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symbol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Conditions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n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/>
                        <a:t>Cpk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Target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High level input voltage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VIH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CMOS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600" dirty="0" err="1"/>
                        <a:t>Cpk</a:t>
                      </a:r>
                      <a:r>
                        <a:rPr kumimoji="1" lang="en-US" altLang="ja-JP" sz="1600" dirty="0"/>
                        <a:t>&gt;1.67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Low level input voltage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VIL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CMOS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High level output voltage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VOH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IOH = -5mA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Low level output voltage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VOL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IOH = -5mA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graphicFrame>
        <p:nvGraphicFramePr>
          <p:cNvPr id="6" name="表 3">
            <a:extLst>
              <a:ext uri="{FF2B5EF4-FFF2-40B4-BE49-F238E27FC236}">
                <a16:creationId xmlns:a16="http://schemas.microsoft.com/office/drawing/2014/main" id="{32CFBD1A-0883-DF9B-62F1-798E8D75BF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119784"/>
              </p:ext>
            </p:extLst>
          </p:nvPr>
        </p:nvGraphicFramePr>
        <p:xfrm>
          <a:off x="1599325" y="4358341"/>
          <a:ext cx="8658175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253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Parameter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symbol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Conditions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n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/>
                        <a:t>Cpk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Target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High level input voltage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VIH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CMOS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600" dirty="0" err="1"/>
                        <a:t>Cpk</a:t>
                      </a:r>
                      <a:r>
                        <a:rPr kumimoji="1" lang="en-US" altLang="ja-JP" sz="1600" dirty="0"/>
                        <a:t>&gt;1.67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Low level input voltage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VIL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CMOS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High level output voltage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VOH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IOH = -5mA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Low level output voltage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VOL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IOH = -5mA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1FAB563-9323-9C20-4D9D-E63E40219410}"/>
              </a:ext>
            </a:extLst>
          </p:cNvPr>
          <p:cNvSpPr txBox="1"/>
          <p:nvPr/>
        </p:nvSpPr>
        <p:spPr>
          <a:xfrm>
            <a:off x="1599325" y="1679002"/>
            <a:ext cx="1249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Factory A</a:t>
            </a:r>
            <a:endParaRPr kumimoji="1" lang="en-US" altLang="ja-JP" dirty="0">
              <a:latin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EB0DF15-EA63-9290-FB7A-00BCC9AA3C55}"/>
              </a:ext>
            </a:extLst>
          </p:cNvPr>
          <p:cNvSpPr txBox="1"/>
          <p:nvPr/>
        </p:nvSpPr>
        <p:spPr>
          <a:xfrm>
            <a:off x="1599325" y="4042916"/>
            <a:ext cx="1247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Factory B</a:t>
            </a:r>
            <a:endParaRPr kumimoji="1" lang="en-US" altLang="ja-JP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90123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460D3E-3716-FD21-7F9A-786BB128A73D}"/>
              </a:ext>
            </a:extLst>
          </p:cNvPr>
          <p:cNvSpPr txBox="1"/>
          <p:nvPr/>
        </p:nvSpPr>
        <p:spPr>
          <a:xfrm>
            <a:off x="1055440" y="1259468"/>
            <a:ext cx="624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>
                <a:latin typeface="+mj-ea"/>
                <a:ea typeface="+mj-ea"/>
              </a:rPr>
              <a:t>(3)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r>
              <a:rPr kumimoji="1" lang="en-US" altLang="zh-TW" b="1" dirty="0">
                <a:latin typeface="+mj-ea"/>
                <a:ea typeface="+mj-ea"/>
              </a:rPr>
              <a:t>Electrical Properties : </a:t>
            </a:r>
            <a:r>
              <a:rPr kumimoji="1" lang="en-US" altLang="ja-JP" b="1" dirty="0">
                <a:latin typeface="+mj-ea"/>
                <a:ea typeface="+mj-ea"/>
              </a:rPr>
              <a:t>Leakage Characteristics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63941185-AE8F-4600-1161-C73458224D31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</a:t>
            </a:r>
            <a:r>
              <a:rPr lang="ja-JP" altLang="en-US" sz="2000" cap="none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1FAB563-9323-9C20-4D9D-E63E40219410}"/>
              </a:ext>
            </a:extLst>
          </p:cNvPr>
          <p:cNvSpPr txBox="1"/>
          <p:nvPr/>
        </p:nvSpPr>
        <p:spPr>
          <a:xfrm>
            <a:off x="1599325" y="1679002"/>
            <a:ext cx="1249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Factory A</a:t>
            </a:r>
            <a:endParaRPr kumimoji="1" lang="en-US" altLang="ja-JP" dirty="0">
              <a:latin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EB0DF15-EA63-9290-FB7A-00BCC9AA3C55}"/>
              </a:ext>
            </a:extLst>
          </p:cNvPr>
          <p:cNvSpPr txBox="1"/>
          <p:nvPr/>
        </p:nvSpPr>
        <p:spPr>
          <a:xfrm>
            <a:off x="1599325" y="4042916"/>
            <a:ext cx="1247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Factory B</a:t>
            </a:r>
            <a:endParaRPr kumimoji="1" lang="en-US" altLang="ja-JP" dirty="0">
              <a:latin typeface="+mj-ea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B4FB932-680A-220E-A902-02103A239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276687"/>
              </p:ext>
            </p:extLst>
          </p:nvPr>
        </p:nvGraphicFramePr>
        <p:xfrm>
          <a:off x="1646222" y="4379676"/>
          <a:ext cx="809648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9793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882968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532255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Parameter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symbol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Conditions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n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/>
                        <a:t>Cpk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Target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kumimoji="1" lang="en-US" altLang="ja-JP" sz="1600" dirty="0"/>
                        <a:t>Input leakage current</a:t>
                      </a:r>
                      <a:endParaRPr kumimoji="1" lang="ja-JP" alt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600" dirty="0"/>
                        <a:t>ILIH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VI = REGVCC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600" dirty="0" err="1"/>
                        <a:t>Cpk</a:t>
                      </a:r>
                      <a:r>
                        <a:rPr kumimoji="1" lang="en-US" altLang="ja-JP" sz="1600" dirty="0"/>
                        <a:t>&gt;1.67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VI = EVCC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600" dirty="0"/>
                        <a:t>ILIL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VI = 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VI = 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graphicFrame>
        <p:nvGraphicFramePr>
          <p:cNvPr id="10" name="表 3">
            <a:extLst>
              <a:ext uri="{FF2B5EF4-FFF2-40B4-BE49-F238E27FC236}">
                <a16:creationId xmlns:a16="http://schemas.microsoft.com/office/drawing/2014/main" id="{9E4ECE5F-2116-C629-345F-0E8225F8F0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849042"/>
              </p:ext>
            </p:extLst>
          </p:nvPr>
        </p:nvGraphicFramePr>
        <p:xfrm>
          <a:off x="1646222" y="1969494"/>
          <a:ext cx="809648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9793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882968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532255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Parameter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symbol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Conditions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n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/>
                        <a:t>Cpk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Target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kumimoji="1" lang="en-US" altLang="ja-JP" sz="1600" dirty="0"/>
                        <a:t>Input leakage current</a:t>
                      </a:r>
                      <a:endParaRPr kumimoji="1" lang="ja-JP" alt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600" dirty="0"/>
                        <a:t>ILIH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VI = REGVCC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600" dirty="0" err="1"/>
                        <a:t>Cpk</a:t>
                      </a:r>
                      <a:r>
                        <a:rPr kumimoji="1" lang="en-US" altLang="ja-JP" sz="1600" dirty="0"/>
                        <a:t>&gt;1.67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VI = EVCC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600" dirty="0"/>
                        <a:t>ILIL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VI = 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VI = 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xx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/>
                        <a:t>x.xx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7675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C23403-6DDA-BF15-119F-DA4E084D4A62}"/>
              </a:ext>
            </a:extLst>
          </p:cNvPr>
          <p:cNvSpPr txBox="1"/>
          <p:nvPr/>
        </p:nvSpPr>
        <p:spPr>
          <a:xfrm>
            <a:off x="1055440" y="1259468"/>
            <a:ext cx="443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(3) </a:t>
            </a:r>
            <a:r>
              <a:rPr kumimoji="1" lang="en-US" altLang="zh-TW" b="1" dirty="0">
                <a:latin typeface="+mj-ea"/>
                <a:ea typeface="+mj-ea"/>
              </a:rPr>
              <a:t>Electrical Properties : </a:t>
            </a:r>
            <a:r>
              <a:rPr lang="en-US" altLang="ja-JP" b="1" dirty="0">
                <a:latin typeface="+mj-ea"/>
                <a:ea typeface="+mj-ea"/>
              </a:rPr>
              <a:t>EMC Test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D80CE80-EC6C-6C3D-4110-5E9B8C3464B6}"/>
              </a:ext>
            </a:extLst>
          </p:cNvPr>
          <p:cNvSpPr/>
          <p:nvPr/>
        </p:nvSpPr>
        <p:spPr>
          <a:xfrm>
            <a:off x="1077923" y="1927412"/>
            <a:ext cx="4730045" cy="39498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2F97321-4F79-A153-6B3F-D4FB76C75705}"/>
              </a:ext>
            </a:extLst>
          </p:cNvPr>
          <p:cNvSpPr/>
          <p:nvPr/>
        </p:nvSpPr>
        <p:spPr>
          <a:xfrm>
            <a:off x="6096000" y="1927412"/>
            <a:ext cx="4730045" cy="39498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841EFB-66DA-1316-D262-E91EDEC7335D}"/>
              </a:ext>
            </a:extLst>
          </p:cNvPr>
          <p:cNvSpPr txBox="1"/>
          <p:nvPr/>
        </p:nvSpPr>
        <p:spPr>
          <a:xfrm>
            <a:off x="2122095" y="5948816"/>
            <a:ext cx="7694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Comparison of Emission Characteristics in 150Ω Method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5E36C241-2A0D-97AD-2343-EC78AB582152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</a:t>
            </a:r>
            <a:r>
              <a:rPr lang="ja-JP" altLang="en-US" sz="2000" cap="none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00339EB-8010-0EDB-0EAA-BEDF0BE0D511}"/>
              </a:ext>
            </a:extLst>
          </p:cNvPr>
          <p:cNvSpPr txBox="1"/>
          <p:nvPr/>
        </p:nvSpPr>
        <p:spPr>
          <a:xfrm>
            <a:off x="1055440" y="1628800"/>
            <a:ext cx="12492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800" cap="none" dirty="0">
                <a:solidFill>
                  <a:schemeClr val="tx1"/>
                </a:solidFill>
                <a:latin typeface="+mn-ea"/>
                <a:ea typeface="+mn-ea"/>
              </a:rPr>
              <a:t>Factory A</a:t>
            </a:r>
            <a:endParaRPr lang="ja-JP" altLang="en-US" sz="18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5E1BBB6-A2EA-06CA-397C-A6187140ED5D}"/>
              </a:ext>
            </a:extLst>
          </p:cNvPr>
          <p:cNvSpPr txBox="1"/>
          <p:nvPr/>
        </p:nvSpPr>
        <p:spPr>
          <a:xfrm>
            <a:off x="6068108" y="1609331"/>
            <a:ext cx="124764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800" cap="none" dirty="0">
                <a:solidFill>
                  <a:schemeClr val="tx1"/>
                </a:solidFill>
                <a:latin typeface="+mn-ea"/>
                <a:ea typeface="+mn-ea"/>
              </a:rPr>
              <a:t>Factory B</a:t>
            </a:r>
            <a:endParaRPr lang="ja-JP" altLang="en-US" sz="18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946356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C23403-6DDA-BF15-119F-DA4E084D4A62}"/>
              </a:ext>
            </a:extLst>
          </p:cNvPr>
          <p:cNvSpPr txBox="1"/>
          <p:nvPr/>
        </p:nvSpPr>
        <p:spPr>
          <a:xfrm>
            <a:off x="1055440" y="1259468"/>
            <a:ext cx="443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(3) </a:t>
            </a:r>
            <a:r>
              <a:rPr kumimoji="1" lang="en-US" altLang="zh-TW" b="1" dirty="0">
                <a:latin typeface="+mj-ea"/>
                <a:ea typeface="+mj-ea"/>
              </a:rPr>
              <a:t>Electrical Properties : </a:t>
            </a:r>
            <a:r>
              <a:rPr lang="en-US" altLang="ja-JP" b="1" dirty="0">
                <a:latin typeface="+mj-ea"/>
                <a:ea typeface="+mj-ea"/>
              </a:rPr>
              <a:t>EMC Test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D80CE80-EC6C-6C3D-4110-5E9B8C3464B6}"/>
              </a:ext>
            </a:extLst>
          </p:cNvPr>
          <p:cNvSpPr/>
          <p:nvPr/>
        </p:nvSpPr>
        <p:spPr>
          <a:xfrm>
            <a:off x="1077923" y="1927412"/>
            <a:ext cx="4730045" cy="39498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2F97321-4F79-A153-6B3F-D4FB76C75705}"/>
              </a:ext>
            </a:extLst>
          </p:cNvPr>
          <p:cNvSpPr/>
          <p:nvPr/>
        </p:nvSpPr>
        <p:spPr>
          <a:xfrm>
            <a:off x="6096000" y="1927412"/>
            <a:ext cx="4730045" cy="39498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69FBE8-2BC2-3151-32F2-E2A406AD1DC2}"/>
              </a:ext>
            </a:extLst>
          </p:cNvPr>
          <p:cNvSpPr txBox="1"/>
          <p:nvPr/>
        </p:nvSpPr>
        <p:spPr>
          <a:xfrm>
            <a:off x="1055440" y="5910817"/>
            <a:ext cx="9770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Comparison of Immunity Characteristics in DPI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Method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5E36C241-2A0D-97AD-2343-EC78AB582152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</a:t>
            </a:r>
            <a:r>
              <a:rPr lang="ja-JP" altLang="en-US" sz="2000" cap="none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00339EB-8010-0EDB-0EAA-BEDF0BE0D511}"/>
              </a:ext>
            </a:extLst>
          </p:cNvPr>
          <p:cNvSpPr txBox="1"/>
          <p:nvPr/>
        </p:nvSpPr>
        <p:spPr>
          <a:xfrm>
            <a:off x="1055440" y="1628800"/>
            <a:ext cx="12492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800" cap="none" dirty="0">
                <a:solidFill>
                  <a:schemeClr val="tx1"/>
                </a:solidFill>
                <a:latin typeface="+mn-ea"/>
                <a:ea typeface="+mn-ea"/>
              </a:rPr>
              <a:t>Factory A</a:t>
            </a:r>
            <a:endParaRPr lang="ja-JP" altLang="en-US" sz="18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5E1BBB6-A2EA-06CA-397C-A6187140ED5D}"/>
              </a:ext>
            </a:extLst>
          </p:cNvPr>
          <p:cNvSpPr txBox="1"/>
          <p:nvPr/>
        </p:nvSpPr>
        <p:spPr>
          <a:xfrm>
            <a:off x="6068108" y="1609331"/>
            <a:ext cx="124764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800" cap="none" dirty="0">
                <a:solidFill>
                  <a:schemeClr val="tx1"/>
                </a:solidFill>
                <a:latin typeface="+mn-ea"/>
                <a:ea typeface="+mn-ea"/>
              </a:rPr>
              <a:t>Factory B</a:t>
            </a:r>
            <a:endParaRPr lang="ja-JP" altLang="en-US" sz="18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381943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C23403-6DDA-BF15-119F-DA4E084D4A62}"/>
              </a:ext>
            </a:extLst>
          </p:cNvPr>
          <p:cNvSpPr txBox="1"/>
          <p:nvPr/>
        </p:nvSpPr>
        <p:spPr>
          <a:xfrm>
            <a:off x="1055440" y="1259468"/>
            <a:ext cx="443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(3) </a:t>
            </a:r>
            <a:r>
              <a:rPr kumimoji="1" lang="en-US" altLang="zh-TW" b="1" dirty="0">
                <a:latin typeface="+mj-ea"/>
                <a:ea typeface="+mj-ea"/>
              </a:rPr>
              <a:t>Electrical Properties : </a:t>
            </a:r>
            <a:r>
              <a:rPr lang="en-US" altLang="ja-JP" b="1" dirty="0">
                <a:latin typeface="+mj-ea"/>
                <a:ea typeface="+mj-ea"/>
              </a:rPr>
              <a:t>EMC Test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D80CE80-EC6C-6C3D-4110-5E9B8C3464B6}"/>
              </a:ext>
            </a:extLst>
          </p:cNvPr>
          <p:cNvSpPr/>
          <p:nvPr/>
        </p:nvSpPr>
        <p:spPr>
          <a:xfrm>
            <a:off x="1077923" y="1927412"/>
            <a:ext cx="4730045" cy="39498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2F97321-4F79-A153-6B3F-D4FB76C75705}"/>
              </a:ext>
            </a:extLst>
          </p:cNvPr>
          <p:cNvSpPr/>
          <p:nvPr/>
        </p:nvSpPr>
        <p:spPr>
          <a:xfrm>
            <a:off x="6096000" y="1927412"/>
            <a:ext cx="4730045" cy="39498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EMC waveform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69FBE8-2BC2-3151-32F2-E2A406AD1DC2}"/>
              </a:ext>
            </a:extLst>
          </p:cNvPr>
          <p:cNvSpPr txBox="1"/>
          <p:nvPr/>
        </p:nvSpPr>
        <p:spPr>
          <a:xfrm>
            <a:off x="1055440" y="5910817"/>
            <a:ext cx="9770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Comparison of crosstalk characteristics of adjacent terminals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5E36C241-2A0D-97AD-2343-EC78AB582152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</a:t>
            </a:r>
            <a:r>
              <a:rPr lang="ja-JP" altLang="en-US" sz="2000" cap="none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00339EB-8010-0EDB-0EAA-BEDF0BE0D511}"/>
              </a:ext>
            </a:extLst>
          </p:cNvPr>
          <p:cNvSpPr txBox="1"/>
          <p:nvPr/>
        </p:nvSpPr>
        <p:spPr>
          <a:xfrm>
            <a:off x="1055440" y="1628800"/>
            <a:ext cx="12492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800" cap="none" dirty="0">
                <a:solidFill>
                  <a:schemeClr val="tx1"/>
                </a:solidFill>
                <a:latin typeface="+mn-ea"/>
                <a:ea typeface="+mn-ea"/>
              </a:rPr>
              <a:t>Factory A</a:t>
            </a:r>
            <a:endParaRPr lang="ja-JP" altLang="en-US" sz="18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5E1BBB6-A2EA-06CA-397C-A6187140ED5D}"/>
              </a:ext>
            </a:extLst>
          </p:cNvPr>
          <p:cNvSpPr txBox="1"/>
          <p:nvPr/>
        </p:nvSpPr>
        <p:spPr>
          <a:xfrm>
            <a:off x="6068108" y="1609331"/>
            <a:ext cx="124764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800" cap="none" dirty="0">
                <a:solidFill>
                  <a:schemeClr val="tx1"/>
                </a:solidFill>
                <a:latin typeface="+mn-ea"/>
                <a:ea typeface="+mn-ea"/>
              </a:rPr>
              <a:t>Factory B</a:t>
            </a:r>
            <a:endParaRPr lang="ja-JP" altLang="en-US" sz="18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7828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2BCE422-F5FF-667C-9408-CB88C629671B}"/>
              </a:ext>
            </a:extLst>
          </p:cNvPr>
          <p:cNvSpPr txBox="1"/>
          <p:nvPr/>
        </p:nvSpPr>
        <p:spPr>
          <a:xfrm>
            <a:off x="1080696" y="1259468"/>
            <a:ext cx="493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(4)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r>
              <a:rPr lang="en-US" altLang="ja-JP" b="1" dirty="0">
                <a:latin typeface="+mj-ea"/>
                <a:ea typeface="+mj-ea"/>
              </a:rPr>
              <a:t>Result of Reliability Evaluation Test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C0701465-40E0-606D-FA9C-37909A389F84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</a:t>
            </a:r>
            <a:r>
              <a:rPr lang="ja-JP" altLang="en-US" sz="2000" cap="none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55FF882-A7BD-6001-F5D2-437F969A6D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551885"/>
              </p:ext>
            </p:extLst>
          </p:nvPr>
        </p:nvGraphicFramePr>
        <p:xfrm>
          <a:off x="311098" y="1947387"/>
          <a:ext cx="11530381" cy="2179594"/>
        </p:xfrm>
        <a:graphic>
          <a:graphicData uri="http://schemas.openxmlformats.org/drawingml/2006/table">
            <a:tbl>
              <a:tblPr/>
              <a:tblGrid>
                <a:gridCol w="277391">
                  <a:extLst>
                    <a:ext uri="{9D8B030D-6E8A-4147-A177-3AD203B41FA5}">
                      <a16:colId xmlns:a16="http://schemas.microsoft.com/office/drawing/2014/main" val="4092062849"/>
                    </a:ext>
                  </a:extLst>
                </a:gridCol>
                <a:gridCol w="2652674">
                  <a:extLst>
                    <a:ext uri="{9D8B030D-6E8A-4147-A177-3AD203B41FA5}">
                      <a16:colId xmlns:a16="http://schemas.microsoft.com/office/drawing/2014/main" val="1211824039"/>
                    </a:ext>
                  </a:extLst>
                </a:gridCol>
                <a:gridCol w="490487">
                  <a:extLst>
                    <a:ext uri="{9D8B030D-6E8A-4147-A177-3AD203B41FA5}">
                      <a16:colId xmlns:a16="http://schemas.microsoft.com/office/drawing/2014/main" val="336092887"/>
                    </a:ext>
                  </a:extLst>
                </a:gridCol>
                <a:gridCol w="545599">
                  <a:extLst>
                    <a:ext uri="{9D8B030D-6E8A-4147-A177-3AD203B41FA5}">
                      <a16:colId xmlns:a16="http://schemas.microsoft.com/office/drawing/2014/main" val="3416956038"/>
                    </a:ext>
                  </a:extLst>
                </a:gridCol>
                <a:gridCol w="462932">
                  <a:extLst>
                    <a:ext uri="{9D8B030D-6E8A-4147-A177-3AD203B41FA5}">
                      <a16:colId xmlns:a16="http://schemas.microsoft.com/office/drawing/2014/main" val="3908214652"/>
                    </a:ext>
                  </a:extLst>
                </a:gridCol>
                <a:gridCol w="1243671">
                  <a:extLst>
                    <a:ext uri="{9D8B030D-6E8A-4147-A177-3AD203B41FA5}">
                      <a16:colId xmlns:a16="http://schemas.microsoft.com/office/drawing/2014/main" val="3473927180"/>
                    </a:ext>
                  </a:extLst>
                </a:gridCol>
                <a:gridCol w="1227137">
                  <a:extLst>
                    <a:ext uri="{9D8B030D-6E8A-4147-A177-3AD203B41FA5}">
                      <a16:colId xmlns:a16="http://schemas.microsoft.com/office/drawing/2014/main" val="2271862490"/>
                    </a:ext>
                  </a:extLst>
                </a:gridCol>
                <a:gridCol w="753183">
                  <a:extLst>
                    <a:ext uri="{9D8B030D-6E8A-4147-A177-3AD203B41FA5}">
                      <a16:colId xmlns:a16="http://schemas.microsoft.com/office/drawing/2014/main" val="693417417"/>
                    </a:ext>
                  </a:extLst>
                </a:gridCol>
                <a:gridCol w="540087">
                  <a:extLst>
                    <a:ext uri="{9D8B030D-6E8A-4147-A177-3AD203B41FA5}">
                      <a16:colId xmlns:a16="http://schemas.microsoft.com/office/drawing/2014/main" val="3832619818"/>
                    </a:ext>
                  </a:extLst>
                </a:gridCol>
                <a:gridCol w="1295402">
                  <a:extLst>
                    <a:ext uri="{9D8B030D-6E8A-4147-A177-3AD203B41FA5}">
                      <a16:colId xmlns:a16="http://schemas.microsoft.com/office/drawing/2014/main" val="928160249"/>
                    </a:ext>
                  </a:extLst>
                </a:gridCol>
                <a:gridCol w="2041818">
                  <a:extLst>
                    <a:ext uri="{9D8B030D-6E8A-4147-A177-3AD203B41FA5}">
                      <a16:colId xmlns:a16="http://schemas.microsoft.com/office/drawing/2014/main" val="1736462231"/>
                    </a:ext>
                  </a:extLst>
                </a:gridCol>
              </a:tblGrid>
              <a:tr h="122541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Sample-size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Implemented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Reasons for selection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247352"/>
                  </a:ext>
                </a:extLst>
              </a:tr>
              <a:tr h="122541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pieces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652015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Temperature Humidity Bias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THB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85C / 85%RH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238859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Autoclave 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AC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JESD22-A102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127C / 100%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637105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Temperature Cycling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TC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JESD22-A104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-55C / 150C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500cyc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solidFill>
                            <a:srgbClr val="000000"/>
                          </a:solidFill>
                          <a:latin typeface="+mn-ea"/>
                        </a:rPr>
                        <a:t>smallest wire diameter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864738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A6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High Temperature Storage Life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HTSL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150C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225114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High Temperature Operating Life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125C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809612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Electromigration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TEG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---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113420"/>
                  </a:ext>
                </a:extLst>
              </a:tr>
              <a:tr h="19839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Human Body Model 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HBM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JESD22-A114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±2000V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67983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Charged Device Model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CDM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JESD22-C101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±500V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8615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Latch up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LU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JESD78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±100mA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42206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E9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Part a / </a:t>
                      </a: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before and after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482852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F06319C-97D0-13B4-C403-E68137F203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210047"/>
              </p:ext>
            </p:extLst>
          </p:nvPr>
        </p:nvGraphicFramePr>
        <p:xfrm>
          <a:off x="311098" y="4464027"/>
          <a:ext cx="11530381" cy="2164080"/>
        </p:xfrm>
        <a:graphic>
          <a:graphicData uri="http://schemas.openxmlformats.org/drawingml/2006/table">
            <a:tbl>
              <a:tblPr/>
              <a:tblGrid>
                <a:gridCol w="277391">
                  <a:extLst>
                    <a:ext uri="{9D8B030D-6E8A-4147-A177-3AD203B41FA5}">
                      <a16:colId xmlns:a16="http://schemas.microsoft.com/office/drawing/2014/main" val="4092062849"/>
                    </a:ext>
                  </a:extLst>
                </a:gridCol>
                <a:gridCol w="2652674">
                  <a:extLst>
                    <a:ext uri="{9D8B030D-6E8A-4147-A177-3AD203B41FA5}">
                      <a16:colId xmlns:a16="http://schemas.microsoft.com/office/drawing/2014/main" val="1211824039"/>
                    </a:ext>
                  </a:extLst>
                </a:gridCol>
                <a:gridCol w="490487">
                  <a:extLst>
                    <a:ext uri="{9D8B030D-6E8A-4147-A177-3AD203B41FA5}">
                      <a16:colId xmlns:a16="http://schemas.microsoft.com/office/drawing/2014/main" val="336092887"/>
                    </a:ext>
                  </a:extLst>
                </a:gridCol>
                <a:gridCol w="545599">
                  <a:extLst>
                    <a:ext uri="{9D8B030D-6E8A-4147-A177-3AD203B41FA5}">
                      <a16:colId xmlns:a16="http://schemas.microsoft.com/office/drawing/2014/main" val="3416956038"/>
                    </a:ext>
                  </a:extLst>
                </a:gridCol>
                <a:gridCol w="462932">
                  <a:extLst>
                    <a:ext uri="{9D8B030D-6E8A-4147-A177-3AD203B41FA5}">
                      <a16:colId xmlns:a16="http://schemas.microsoft.com/office/drawing/2014/main" val="3908214652"/>
                    </a:ext>
                  </a:extLst>
                </a:gridCol>
                <a:gridCol w="1243671">
                  <a:extLst>
                    <a:ext uri="{9D8B030D-6E8A-4147-A177-3AD203B41FA5}">
                      <a16:colId xmlns:a16="http://schemas.microsoft.com/office/drawing/2014/main" val="3473927180"/>
                    </a:ext>
                  </a:extLst>
                </a:gridCol>
                <a:gridCol w="1227137">
                  <a:extLst>
                    <a:ext uri="{9D8B030D-6E8A-4147-A177-3AD203B41FA5}">
                      <a16:colId xmlns:a16="http://schemas.microsoft.com/office/drawing/2014/main" val="2271862490"/>
                    </a:ext>
                  </a:extLst>
                </a:gridCol>
                <a:gridCol w="753183">
                  <a:extLst>
                    <a:ext uri="{9D8B030D-6E8A-4147-A177-3AD203B41FA5}">
                      <a16:colId xmlns:a16="http://schemas.microsoft.com/office/drawing/2014/main" val="693417417"/>
                    </a:ext>
                  </a:extLst>
                </a:gridCol>
                <a:gridCol w="540087">
                  <a:extLst>
                    <a:ext uri="{9D8B030D-6E8A-4147-A177-3AD203B41FA5}">
                      <a16:colId xmlns:a16="http://schemas.microsoft.com/office/drawing/2014/main" val="3832619818"/>
                    </a:ext>
                  </a:extLst>
                </a:gridCol>
                <a:gridCol w="1295402">
                  <a:extLst>
                    <a:ext uri="{9D8B030D-6E8A-4147-A177-3AD203B41FA5}">
                      <a16:colId xmlns:a16="http://schemas.microsoft.com/office/drawing/2014/main" val="928160249"/>
                    </a:ext>
                  </a:extLst>
                </a:gridCol>
                <a:gridCol w="2041818">
                  <a:extLst>
                    <a:ext uri="{9D8B030D-6E8A-4147-A177-3AD203B41FA5}">
                      <a16:colId xmlns:a16="http://schemas.microsoft.com/office/drawing/2014/main" val="1736462231"/>
                    </a:ext>
                  </a:extLst>
                </a:gridCol>
              </a:tblGrid>
              <a:tr h="122541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Sample-size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Implemented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Reasons for selection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247352"/>
                  </a:ext>
                </a:extLst>
              </a:tr>
              <a:tr h="122541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pieces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652015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Temperature Humidity Bias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THB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85C / 85%RH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238859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Autoclave 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AC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JESD22-A102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127C / 100%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637105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Temperature Cycling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TC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JESD22-A104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-55C / 150C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500cyc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solidFill>
                            <a:srgbClr val="000000"/>
                          </a:solidFill>
                          <a:latin typeface="+mn-ea"/>
                        </a:rPr>
                        <a:t>smallest wire diameter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864738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A6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High Temperature Storage Life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HTSL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150C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225114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High Temperature Operating Life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125C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809612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Electromigration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TEG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---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113420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Human Body Model 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HBM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JESD22-A114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±2000V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67983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Charged Device Model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CDM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JESD22-C101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±500V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8615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Latch up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LU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JESD78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±100mA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largest chip size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42206"/>
                  </a:ext>
                </a:extLst>
              </a:tr>
              <a:tr h="1772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E9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  <a:endParaRPr kumimoji="0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Part a / </a:t>
                      </a: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Part A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before and after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482852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34C7A4D-FE03-1793-A94E-19E5CEBF92AB}"/>
              </a:ext>
            </a:extLst>
          </p:cNvPr>
          <p:cNvSpPr txBox="1"/>
          <p:nvPr/>
        </p:nvSpPr>
        <p:spPr>
          <a:xfrm>
            <a:off x="290596" y="1676305"/>
            <a:ext cx="1131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cap="none" dirty="0">
                <a:solidFill>
                  <a:schemeClr val="tx1"/>
                </a:solidFill>
                <a:latin typeface="+mn-ea"/>
                <a:ea typeface="+mn-ea"/>
              </a:rPr>
              <a:t>Factory</a:t>
            </a:r>
            <a:r>
              <a:rPr lang="en-US" altLang="ja-JP" sz="1600" dirty="0">
                <a:latin typeface="+mj-ea"/>
                <a:ea typeface="+mj-ea"/>
              </a:rPr>
              <a:t> A</a:t>
            </a:r>
            <a:endParaRPr kumimoji="1" lang="en-US" altLang="ja-JP" sz="1600" dirty="0">
              <a:latin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E146DAF-DFD9-A314-7A80-C3410533C9B1}"/>
              </a:ext>
            </a:extLst>
          </p:cNvPr>
          <p:cNvSpPr txBox="1"/>
          <p:nvPr/>
        </p:nvSpPr>
        <p:spPr>
          <a:xfrm>
            <a:off x="290596" y="4187527"/>
            <a:ext cx="1129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cap="none" dirty="0">
                <a:solidFill>
                  <a:schemeClr val="tx1"/>
                </a:solidFill>
                <a:latin typeface="+mn-ea"/>
                <a:ea typeface="+mn-ea"/>
              </a:rPr>
              <a:t>Factory</a:t>
            </a:r>
            <a:r>
              <a:rPr lang="en-US" altLang="ja-JP" sz="1600" dirty="0">
                <a:latin typeface="+mj-ea"/>
                <a:ea typeface="+mj-ea"/>
              </a:rPr>
              <a:t> B</a:t>
            </a:r>
            <a:endParaRPr kumimoji="1" lang="en-US" altLang="ja-JP" sz="16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60704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タイトル 2">
            <a:extLst>
              <a:ext uri="{FF2B5EF4-FFF2-40B4-BE49-F238E27FC236}">
                <a16:creationId xmlns:a16="http://schemas.microsoft.com/office/drawing/2014/main" id="{DD717E7E-A24E-DCFB-9CA4-AFAAF2520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61853F54-D8FA-9EB7-55B1-1BFD069307EE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</a:t>
            </a:r>
            <a:r>
              <a:rPr lang="ja-JP" altLang="en-US" sz="2000" cap="none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C6D1388-6295-81E0-BE71-35DA1FCF988D}"/>
              </a:ext>
            </a:extLst>
          </p:cNvPr>
          <p:cNvSpPr txBox="1"/>
          <p:nvPr/>
        </p:nvSpPr>
        <p:spPr>
          <a:xfrm>
            <a:off x="1080696" y="1259468"/>
            <a:ext cx="4717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(4)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r>
              <a:rPr lang="en-US" altLang="ja-JP" b="1" dirty="0">
                <a:latin typeface="+mj-ea"/>
                <a:ea typeface="+mj-ea"/>
              </a:rPr>
              <a:t>Result of </a:t>
            </a:r>
            <a:r>
              <a:rPr kumimoji="1" lang="en-US" altLang="ja-JP" sz="1800" b="1" dirty="0"/>
              <a:t>Degradation</a:t>
            </a:r>
            <a:r>
              <a:rPr kumimoji="1" lang="en-US" altLang="ja-JP" sz="1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1800" b="1" dirty="0"/>
              <a:t>Sign Analysis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AC2E757-1D1C-FB4C-E787-484BCA746595}"/>
              </a:ext>
            </a:extLst>
          </p:cNvPr>
          <p:cNvSpPr txBox="1"/>
          <p:nvPr/>
        </p:nvSpPr>
        <p:spPr>
          <a:xfrm>
            <a:off x="1235476" y="1661065"/>
            <a:ext cx="1131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cap="none" dirty="0">
                <a:solidFill>
                  <a:schemeClr val="tx1"/>
                </a:solidFill>
                <a:latin typeface="+mn-ea"/>
                <a:ea typeface="+mn-ea"/>
              </a:rPr>
              <a:t>Factory</a:t>
            </a:r>
            <a:r>
              <a:rPr lang="en-US" altLang="ja-JP" sz="1600" dirty="0">
                <a:latin typeface="+mj-ea"/>
                <a:ea typeface="+mj-ea"/>
              </a:rPr>
              <a:t> A</a:t>
            </a:r>
            <a:endParaRPr kumimoji="1" lang="en-US" altLang="ja-JP" sz="1600" dirty="0">
              <a:latin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7BBA9CE-4289-4165-34C3-7951158B3CA4}"/>
              </a:ext>
            </a:extLst>
          </p:cNvPr>
          <p:cNvSpPr txBox="1"/>
          <p:nvPr/>
        </p:nvSpPr>
        <p:spPr>
          <a:xfrm>
            <a:off x="1235476" y="4126567"/>
            <a:ext cx="1129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cap="none" dirty="0">
                <a:solidFill>
                  <a:schemeClr val="tx1"/>
                </a:solidFill>
                <a:latin typeface="+mn-ea"/>
                <a:ea typeface="+mn-ea"/>
              </a:rPr>
              <a:t>Factory</a:t>
            </a:r>
            <a:r>
              <a:rPr lang="en-US" altLang="ja-JP" sz="1600" dirty="0">
                <a:latin typeface="+mj-ea"/>
                <a:ea typeface="+mj-ea"/>
              </a:rPr>
              <a:t> B</a:t>
            </a:r>
            <a:endParaRPr kumimoji="1" lang="en-US" altLang="ja-JP" sz="1600" dirty="0">
              <a:latin typeface="+mj-ea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106BF9A-321D-AFCE-2683-75A47CB45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843382"/>
              </p:ext>
            </p:extLst>
          </p:nvPr>
        </p:nvGraphicFramePr>
        <p:xfrm>
          <a:off x="1295642" y="1932886"/>
          <a:ext cx="9482682" cy="1977894"/>
        </p:xfrm>
        <a:graphic>
          <a:graphicData uri="http://schemas.openxmlformats.org/drawingml/2006/table">
            <a:tbl>
              <a:tblPr/>
              <a:tblGrid>
                <a:gridCol w="3527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52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2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Pct val="125000"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DC Characteristics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altLang="ja-JP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  <a:r>
                        <a:rPr lang="ja-JP" altLang="en-US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Degradation Sign Analysis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1061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High level input voltage</a:t>
                      </a:r>
                      <a:endParaRPr kumimoji="1" lang="ja-JP" altLang="en-US" sz="1600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1061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Low level input voltage</a:t>
                      </a:r>
                      <a:endParaRPr kumimoji="1" lang="ja-JP" altLang="en-US" sz="1600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2A7487A-D695-F6DC-23ED-9B776EF5DBF1}"/>
              </a:ext>
            </a:extLst>
          </p:cNvPr>
          <p:cNvSpPr/>
          <p:nvPr/>
        </p:nvSpPr>
        <p:spPr>
          <a:xfrm>
            <a:off x="5166361" y="2385466"/>
            <a:ext cx="5250180" cy="5363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Result of characteristic fluctuation confirmation</a:t>
            </a:r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481441E-A315-17C4-EE51-F26FF22C38A1}"/>
              </a:ext>
            </a:extLst>
          </p:cNvPr>
          <p:cNvSpPr/>
          <p:nvPr/>
        </p:nvSpPr>
        <p:spPr>
          <a:xfrm>
            <a:off x="5166361" y="3214123"/>
            <a:ext cx="5250180" cy="5363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Result of characteristic fluctuation confirmation</a:t>
            </a:r>
            <a:endParaRPr kumimoji="1" lang="ja-JP" altLang="en-US" dirty="0"/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214C6EA6-901E-4D5C-9D79-AA2D005BC9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193224"/>
              </p:ext>
            </p:extLst>
          </p:nvPr>
        </p:nvGraphicFramePr>
        <p:xfrm>
          <a:off x="1295642" y="4428527"/>
          <a:ext cx="9482682" cy="1977894"/>
        </p:xfrm>
        <a:graphic>
          <a:graphicData uri="http://schemas.openxmlformats.org/drawingml/2006/table">
            <a:tbl>
              <a:tblPr/>
              <a:tblGrid>
                <a:gridCol w="3527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52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2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Pct val="125000"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DC Characteristics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altLang="ja-JP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  <a:r>
                        <a:rPr lang="ja-JP" altLang="en-US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Degradation Sign Analysis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1061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High level input voltage</a:t>
                      </a:r>
                      <a:endParaRPr kumimoji="1" lang="ja-JP" altLang="en-US" sz="1600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1061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Low level input voltage</a:t>
                      </a:r>
                      <a:endParaRPr kumimoji="1" lang="ja-JP" altLang="en-US" sz="1600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2667EB6-30DF-4217-926B-7D1D80F21572}"/>
              </a:ext>
            </a:extLst>
          </p:cNvPr>
          <p:cNvSpPr/>
          <p:nvPr/>
        </p:nvSpPr>
        <p:spPr>
          <a:xfrm>
            <a:off x="5166361" y="4881107"/>
            <a:ext cx="5250180" cy="5363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Result of characteristic fluctuation confirmation</a:t>
            </a:r>
            <a:endParaRPr kumimoji="1" lang="ja-JP" altLang="en-US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7031307-8DBE-C7EE-2744-CDBD4DCE6D8B}"/>
              </a:ext>
            </a:extLst>
          </p:cNvPr>
          <p:cNvSpPr/>
          <p:nvPr/>
        </p:nvSpPr>
        <p:spPr>
          <a:xfrm>
            <a:off x="5166361" y="5709764"/>
            <a:ext cx="5250180" cy="5363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Result of characteristic fluctuation confirmation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819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xfrm>
            <a:off x="467999" y="3044920"/>
            <a:ext cx="6564105" cy="540000"/>
          </a:xfrm>
          <a:prstGeom prst="rect">
            <a:avLst/>
          </a:prstGeom>
        </p:spPr>
        <p:txBody>
          <a:bodyPr/>
          <a:lstStyle/>
          <a:p>
            <a:r>
              <a:rPr lang="en-US" altLang="ja-JP" cap="none" dirty="0"/>
              <a:t>Part</a:t>
            </a:r>
            <a:r>
              <a:rPr lang="en-US" altLang="zh-TW" cap="none" dirty="0"/>
              <a:t> Information</a:t>
            </a:r>
          </a:p>
        </p:txBody>
      </p:sp>
    </p:spTree>
    <p:extLst>
      <p:ext uri="{BB962C8B-B14F-4D97-AF65-F5344CB8AC3E}">
        <p14:creationId xmlns:p14="http://schemas.microsoft.com/office/powerpoint/2010/main" val="36547623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B8F190A-13C8-69DD-5730-D4AF4879674D}"/>
              </a:ext>
            </a:extLst>
          </p:cNvPr>
          <p:cNvGraphicFramePr>
            <a:graphicFrameLocks noGrp="1"/>
          </p:cNvGraphicFramePr>
          <p:nvPr/>
        </p:nvGraphicFramePr>
        <p:xfrm>
          <a:off x="335360" y="1196752"/>
          <a:ext cx="10865029" cy="2120242"/>
        </p:xfrm>
        <a:graphic>
          <a:graphicData uri="http://schemas.openxmlformats.org/drawingml/2006/table">
            <a:tbl>
              <a:tblPr/>
              <a:tblGrid>
                <a:gridCol w="678367">
                  <a:extLst>
                    <a:ext uri="{9D8B030D-6E8A-4147-A177-3AD203B41FA5}">
                      <a16:colId xmlns:a16="http://schemas.microsoft.com/office/drawing/2014/main" val="751458909"/>
                    </a:ext>
                  </a:extLst>
                </a:gridCol>
                <a:gridCol w="1531399">
                  <a:extLst>
                    <a:ext uri="{9D8B030D-6E8A-4147-A177-3AD203B41FA5}">
                      <a16:colId xmlns:a16="http://schemas.microsoft.com/office/drawing/2014/main" val="2335359487"/>
                    </a:ext>
                  </a:extLst>
                </a:gridCol>
                <a:gridCol w="8655263">
                  <a:extLst>
                    <a:ext uri="{9D8B030D-6E8A-4147-A177-3AD203B41FA5}">
                      <a16:colId xmlns:a16="http://schemas.microsoft.com/office/drawing/2014/main" val="2717746417"/>
                    </a:ext>
                  </a:extLst>
                </a:gridCol>
              </a:tblGrid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Version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Date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Note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26912"/>
                  </a:ext>
                </a:extLst>
              </a:tr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1.0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2024/xx/xx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First Edition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806213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518357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860045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270041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098212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405A3B-A2C2-02FA-ED57-CFB43ED77447}"/>
              </a:ext>
            </a:extLst>
          </p:cNvPr>
          <p:cNvSpPr txBox="1"/>
          <p:nvPr/>
        </p:nvSpPr>
        <p:spPr>
          <a:xfrm>
            <a:off x="606056" y="262270"/>
            <a:ext cx="355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Version</a:t>
            </a:r>
          </a:p>
        </p:txBody>
      </p:sp>
    </p:spTree>
    <p:extLst>
      <p:ext uri="{BB962C8B-B14F-4D97-AF65-F5344CB8AC3E}">
        <p14:creationId xmlns:p14="http://schemas.microsoft.com/office/powerpoint/2010/main" val="2439456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en-US" altLang="ja-JP" cap="none" dirty="0"/>
              <a:t>Part Information</a:t>
            </a:r>
            <a:endParaRPr kumimoji="1" lang="ja-JP" altLang="en-US" cap="none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FE61FBA-B30C-4B2F-9435-622482B83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025928"/>
              </p:ext>
            </p:extLst>
          </p:nvPr>
        </p:nvGraphicFramePr>
        <p:xfrm>
          <a:off x="1055439" y="1628800"/>
          <a:ext cx="9720082" cy="3463317"/>
        </p:xfrm>
        <a:graphic>
          <a:graphicData uri="http://schemas.openxmlformats.org/drawingml/2006/table">
            <a:tbl>
              <a:tblPr/>
              <a:tblGrid>
                <a:gridCol w="4288246">
                  <a:extLst>
                    <a:ext uri="{9D8B030D-6E8A-4147-A177-3AD203B41FA5}">
                      <a16:colId xmlns:a16="http://schemas.microsoft.com/office/drawing/2014/main" val="3750750649"/>
                    </a:ext>
                  </a:extLst>
                </a:gridCol>
                <a:gridCol w="2715918">
                  <a:extLst>
                    <a:ext uri="{9D8B030D-6E8A-4147-A177-3AD203B41FA5}">
                      <a16:colId xmlns:a16="http://schemas.microsoft.com/office/drawing/2014/main" val="2771796749"/>
                    </a:ext>
                  </a:extLst>
                </a:gridCol>
                <a:gridCol w="2715918">
                  <a:extLst>
                    <a:ext uri="{9D8B030D-6E8A-4147-A177-3AD203B41FA5}">
                      <a16:colId xmlns:a16="http://schemas.microsoft.com/office/drawing/2014/main" val="2243020381"/>
                    </a:ext>
                  </a:extLst>
                </a:gridCol>
              </a:tblGrid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 name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871" marR="787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 Information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871" marR="787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S</a:t>
                      </a:r>
                      <a:r>
                        <a:rPr kumimoji="1"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upplement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81896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 Name or Series (Process) Name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871" marR="787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xxx</a:t>
                      </a:r>
                    </a:p>
                  </a:txBody>
                  <a:tcPr marL="7871" marR="787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1232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zh-TW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Operating Temperature Range</a:t>
                      </a:r>
                      <a:endParaRPr kumimoji="1" lang="zh-TW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Ta= -40～125℃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61791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Maximum Operating Frequency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xxxMHz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400063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Process / Design rule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CMOS/ xxx nm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695895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nb-NO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PKG type (QFP, BGA, etc.)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QFP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336061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Number of pins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100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ja-JP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546685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Wafer Factory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Factory A / 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Factory</a:t>
                      </a:r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B 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S</a:t>
                      </a:r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ubject of the multi-resource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75278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Assembly Factory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Factory</a:t>
                      </a:r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C 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00234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Temperature Grade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AEC-Q100 Grade 1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13002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MSL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MSL3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7838483"/>
                  </a:ext>
                </a:extLst>
              </a:tr>
            </a:tbl>
          </a:graphicData>
        </a:graphic>
      </p:graphicFrame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1055440" y="1196752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The Target Part</a:t>
            </a:r>
            <a:endParaRPr lang="ja-JP" altLang="en-US" sz="2000" dirty="0">
              <a:latin typeface="+mn-ea"/>
              <a:ea typeface="+mn-ea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C7EBD7A7-DA0E-F97C-AD71-1697749C72B7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6984776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(1)</a:t>
            </a:r>
            <a:r>
              <a:rPr lang="ja-JP" altLang="en-US" sz="2000" dirty="0">
                <a:latin typeface="+mn-ea"/>
                <a:ea typeface="+mn-ea"/>
              </a:rPr>
              <a:t> </a:t>
            </a:r>
            <a:r>
              <a:rPr lang="en-US" altLang="ja-JP" sz="2000" dirty="0">
                <a:latin typeface="+mn-ea"/>
                <a:ea typeface="+mn-ea"/>
              </a:rPr>
              <a:t>Design Record of The Target Part</a:t>
            </a:r>
            <a:endParaRPr lang="ja-JP" altLang="en-US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62895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en-US" altLang="ja-JP" cap="none" dirty="0"/>
              <a:t>Part Information</a:t>
            </a:r>
            <a:endParaRPr kumimoji="1" lang="ja-JP" altLang="en-US" cap="none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1055440" y="1196752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Overview of The Company</a:t>
            </a:r>
            <a:r>
              <a:rPr lang="ja-JP" altLang="en-US" sz="2000" dirty="0">
                <a:latin typeface="+mn-ea"/>
                <a:ea typeface="+mn-ea"/>
              </a:rPr>
              <a:t> </a:t>
            </a:r>
            <a:r>
              <a:rPr lang="en-US" altLang="ja-JP" sz="2000" dirty="0">
                <a:latin typeface="+mn-ea"/>
                <a:ea typeface="+mn-ea"/>
              </a:rPr>
              <a:t>/ Factory Responsible for The Process</a:t>
            </a:r>
            <a:endParaRPr lang="ja-JP" altLang="en-US" sz="2000" dirty="0">
              <a:latin typeface="+mn-ea"/>
              <a:ea typeface="+mn-ea"/>
            </a:endParaRP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/>
        </p:nvGraphicFramePr>
        <p:xfrm>
          <a:off x="1055688" y="2636912"/>
          <a:ext cx="10440987" cy="28896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8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2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Company name</a:t>
                      </a:r>
                      <a:endParaRPr lang="en-GB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Company Z, Factory W </a:t>
                      </a:r>
                      <a:endParaRPr lang="en-GB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(City) / (Country)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Foundation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endParaRPr lang="en-US" altLang="ja-JP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Business</a:t>
                      </a:r>
                      <a:r>
                        <a:rPr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Outline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Wafer Fabrication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Quality System Certification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ISO9002 (in</a:t>
                      </a:r>
                      <a:r>
                        <a:rPr lang="ja-JP" altLang="en-US" sz="14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aseline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ISO14001 (in </a:t>
                      </a:r>
                      <a:r>
                        <a:rPr lang="en-US" altLang="ja-JP" sz="140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IATF16949(in </a:t>
                      </a:r>
                      <a:r>
                        <a:rPr kumimoji="1" lang="en-US" altLang="ja-JP" sz="1400" kern="1200" dirty="0" err="1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55440" y="1988840"/>
            <a:ext cx="8981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Mass production of the xxx series of Parts has been started since the </a:t>
            </a:r>
            <a:r>
              <a:rPr lang="en-US" altLang="ja-JP" dirty="0" err="1"/>
              <a:t>yyyy</a:t>
            </a:r>
            <a:r>
              <a:rPr lang="en-US" altLang="ja-JP" dirty="0"/>
              <a:t>/mm month.</a:t>
            </a:r>
          </a:p>
          <a:p>
            <a:r>
              <a:rPr kumimoji="1" lang="en-US" altLang="ja-JP" dirty="0"/>
              <a:t>Mass production is about </a:t>
            </a:r>
            <a:r>
              <a:rPr kumimoji="1" lang="en-US" altLang="ja-JP" dirty="0" err="1"/>
              <a:t>xxM</a:t>
            </a:r>
            <a:r>
              <a:rPr kumimoji="1" lang="en-US" altLang="ja-JP" dirty="0"/>
              <a:t> units. 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632CC9-6014-A3B3-8DA5-1B5591BC5828}"/>
              </a:ext>
            </a:extLst>
          </p:cNvPr>
          <p:cNvSpPr txBox="1"/>
          <p:nvPr/>
        </p:nvSpPr>
        <p:spPr>
          <a:xfrm>
            <a:off x="1088534" y="1628800"/>
            <a:ext cx="5226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(a)</a:t>
            </a:r>
            <a:r>
              <a:rPr lang="en-US" altLang="ja-JP" b="1" dirty="0">
                <a:latin typeface="+mj-ea"/>
                <a:ea typeface="+mj-ea"/>
              </a:rPr>
              <a:t> Wafer Process: Company Z, Factory A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324BFB37-1535-0AE6-4D53-4243A1E83E59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72008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(1)</a:t>
            </a:r>
            <a:r>
              <a:rPr lang="ja-JP" altLang="en-US" sz="2000" dirty="0">
                <a:latin typeface="+mn-ea"/>
                <a:ea typeface="+mn-ea"/>
              </a:rPr>
              <a:t> </a:t>
            </a:r>
            <a:r>
              <a:rPr lang="en-US" altLang="ja-JP" sz="2000" dirty="0">
                <a:latin typeface="+mn-ea"/>
                <a:ea typeface="+mn-ea"/>
              </a:rPr>
              <a:t>Design Record of The Target Part</a:t>
            </a:r>
            <a:endParaRPr lang="ja-JP" altLang="en-US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24923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en-US" altLang="ja-JP" cap="none" dirty="0"/>
              <a:t>Part Information</a:t>
            </a:r>
            <a:endParaRPr kumimoji="1" lang="ja-JP" altLang="en-US" cap="none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1055440" y="1196752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Overview of The Company</a:t>
            </a:r>
            <a:r>
              <a:rPr lang="ja-JP" altLang="en-US" sz="2000" dirty="0">
                <a:latin typeface="+mn-ea"/>
                <a:ea typeface="+mn-ea"/>
              </a:rPr>
              <a:t> </a:t>
            </a:r>
            <a:r>
              <a:rPr lang="en-US" altLang="ja-JP" sz="2000" dirty="0">
                <a:latin typeface="+mn-ea"/>
                <a:ea typeface="+mn-ea"/>
              </a:rPr>
              <a:t>/ Factory Responsible for The Process</a:t>
            </a:r>
            <a:endParaRPr lang="ja-JP" altLang="en-US" sz="2000" dirty="0">
              <a:latin typeface="+mn-ea"/>
              <a:ea typeface="+mn-ea"/>
            </a:endParaRP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/>
        </p:nvGraphicFramePr>
        <p:xfrm>
          <a:off x="1055688" y="2636912"/>
          <a:ext cx="10440987" cy="28896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8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2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Company name</a:t>
                      </a:r>
                      <a:endParaRPr lang="en-GB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Company Z, Factory W </a:t>
                      </a:r>
                      <a:endParaRPr lang="en-GB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(City) / (Country)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Foundation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endParaRPr lang="en-US" altLang="ja-JP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Business</a:t>
                      </a:r>
                      <a:r>
                        <a:rPr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Outline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Wafer Fabrication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Quality System Certification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ISO9002 (in</a:t>
                      </a:r>
                      <a:r>
                        <a:rPr lang="ja-JP" altLang="en-US" sz="14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aseline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ISO14001 (in </a:t>
                      </a:r>
                      <a:r>
                        <a:rPr lang="en-US" altLang="ja-JP" sz="140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IATF16949(in </a:t>
                      </a:r>
                      <a:r>
                        <a:rPr kumimoji="1" lang="en-US" altLang="ja-JP" sz="1400" kern="1200" dirty="0" err="1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55440" y="1988840"/>
            <a:ext cx="8776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Mass production of the Z series of Parts has been started since the </a:t>
            </a:r>
            <a:r>
              <a:rPr lang="en-US" altLang="ja-JP" dirty="0" err="1"/>
              <a:t>yyyy</a:t>
            </a:r>
            <a:r>
              <a:rPr lang="en-US" altLang="ja-JP" dirty="0"/>
              <a:t>/mm month.</a:t>
            </a:r>
          </a:p>
          <a:p>
            <a:r>
              <a:rPr kumimoji="1" lang="en-US" altLang="ja-JP" dirty="0"/>
              <a:t>Mass production is about </a:t>
            </a:r>
            <a:r>
              <a:rPr kumimoji="1" lang="en-US" altLang="ja-JP" dirty="0" err="1"/>
              <a:t>xxM</a:t>
            </a:r>
            <a:r>
              <a:rPr kumimoji="1" lang="en-US" altLang="ja-JP" dirty="0"/>
              <a:t> units. 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632CC9-6014-A3B3-8DA5-1B5591BC5828}"/>
              </a:ext>
            </a:extLst>
          </p:cNvPr>
          <p:cNvSpPr txBox="1"/>
          <p:nvPr/>
        </p:nvSpPr>
        <p:spPr>
          <a:xfrm>
            <a:off x="1088534" y="1628800"/>
            <a:ext cx="5226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(a)</a:t>
            </a:r>
            <a:r>
              <a:rPr lang="en-US" altLang="ja-JP" b="1" dirty="0">
                <a:latin typeface="+mj-ea"/>
                <a:ea typeface="+mj-ea"/>
              </a:rPr>
              <a:t> Wafer Process: Company Z, Factory B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324BFB37-1535-0AE6-4D53-4243A1E83E59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72008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(1)</a:t>
            </a:r>
            <a:r>
              <a:rPr lang="ja-JP" altLang="en-US" sz="2000" dirty="0">
                <a:latin typeface="+mn-ea"/>
                <a:ea typeface="+mn-ea"/>
              </a:rPr>
              <a:t> </a:t>
            </a:r>
            <a:r>
              <a:rPr lang="en-US" altLang="ja-JP" sz="2000" dirty="0">
                <a:latin typeface="+mn-ea"/>
                <a:ea typeface="+mn-ea"/>
              </a:rPr>
              <a:t>Design Record of The Target Part</a:t>
            </a:r>
            <a:endParaRPr lang="ja-JP" altLang="en-US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68700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en-US" altLang="ja-JP" dirty="0"/>
              <a:t>Part Information</a:t>
            </a:r>
            <a:endParaRPr kumimoji="1" lang="ja-JP" altLang="en-US" dirty="0"/>
          </a:p>
        </p:txBody>
      </p:sp>
      <p:sp>
        <p:nvSpPr>
          <p:cNvPr id="8" name="コンテンツ プレースホルダー 3">
            <a:extLst>
              <a:ext uri="{FF2B5EF4-FFF2-40B4-BE49-F238E27FC236}">
                <a16:creationId xmlns:a16="http://schemas.microsoft.com/office/drawing/2014/main" id="{7762E6D1-2454-44C1-BC34-8CE993B59E67}"/>
              </a:ext>
            </a:extLst>
          </p:cNvPr>
          <p:cNvSpPr txBox="1">
            <a:spLocks/>
          </p:cNvSpPr>
          <p:nvPr/>
        </p:nvSpPr>
        <p:spPr>
          <a:xfrm>
            <a:off x="710508" y="1159575"/>
            <a:ext cx="11313852" cy="1423605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en-US" altLang="ja-JP" sz="1800" dirty="0">
                <a:latin typeface="+mn-ea"/>
              </a:rPr>
              <a:t>Due to an increase in demand, the production capacity at  Factory A is expected to be exceeded. We are applying for a multi-resource application for an additional production base for the purpose of ensuring a stable supply of products.</a:t>
            </a:r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2. Multi-resource background [Reason, Purpose]</a:t>
            </a:r>
            <a:endParaRPr lang="ja-JP" altLang="en-US" sz="2000" dirty="0">
              <a:latin typeface="+mn-ea"/>
              <a:ea typeface="+mn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3C1DC00-F3EB-4C2B-A595-D180AF374015}"/>
              </a:ext>
            </a:extLst>
          </p:cNvPr>
          <p:cNvSpPr/>
          <p:nvPr/>
        </p:nvSpPr>
        <p:spPr>
          <a:xfrm>
            <a:off x="2978130" y="2592684"/>
            <a:ext cx="4894943" cy="3505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Demand Forecast Graph, etc.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3F7566A-7FD0-7D1D-52AB-687F053C8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913" y="3183885"/>
            <a:ext cx="3901778" cy="2755631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2AC8133-2A5A-A468-4BE7-42D44D009447}"/>
              </a:ext>
            </a:extLst>
          </p:cNvPr>
          <p:cNvSpPr txBox="1"/>
          <p:nvPr/>
        </p:nvSpPr>
        <p:spPr>
          <a:xfrm>
            <a:off x="8083264" y="3335567"/>
            <a:ext cx="4061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The expected supply achievement after the application of multi-resource should also be described.</a:t>
            </a:r>
            <a:endParaRPr lang="en-US" altLang="ja-JP" sz="1200" dirty="0">
              <a:latin typeface="+mn-ea"/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2C4D495C-94EF-0DBA-188F-AADBE2FE0FA9}"/>
              </a:ext>
            </a:extLst>
          </p:cNvPr>
          <p:cNvCxnSpPr>
            <a:cxnSpLocks/>
          </p:cNvCxnSpPr>
          <p:nvPr/>
        </p:nvCxnSpPr>
        <p:spPr>
          <a:xfrm flipH="1">
            <a:off x="7306624" y="3645977"/>
            <a:ext cx="776640" cy="2537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228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xfrm>
            <a:off x="467999" y="2780928"/>
            <a:ext cx="11460649" cy="1464200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Multi-resource Differential And Details of Assessment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9377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</a:t>
            </a:r>
            <a:r>
              <a:rPr lang="en-US" altLang="ja-JP" dirty="0"/>
              <a:t>Multi-resource Differential And Details of Assessment </a:t>
            </a:r>
            <a:endParaRPr kumimoji="1" lang="ja-JP" altLang="en-US" b="1" cap="none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32C254-17C1-4305-1D34-D2299E6BACFE}"/>
              </a:ext>
            </a:extLst>
          </p:cNvPr>
          <p:cNvSpPr txBox="1"/>
          <p:nvPr/>
        </p:nvSpPr>
        <p:spPr>
          <a:xfrm>
            <a:off x="1055440" y="1196752"/>
            <a:ext cx="8376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1. Manufacturing differential check with multi-resource application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A30ECE09-9CAE-0137-93BA-31558C5152D4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Multi-resource Differential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117BE70-CFC7-398C-4663-8D3E33FF7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64" y="2076899"/>
            <a:ext cx="11869271" cy="270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8716"/>
      </p:ext>
    </p:extLst>
  </p:cSld>
  <p:clrMapOvr>
    <a:masterClrMapping/>
  </p:clrMapOvr>
</p:sld>
</file>

<file path=ppt/theme/theme1.xml><?xml version="1.0" encoding="utf-8"?>
<a:theme xmlns:a="http://schemas.openxmlformats.org/drawingml/2006/main" name="Renesas Template 2020 - EN Confidential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E63106A-C05F-495E-8229-D24B783B9330}" vid="{1665157C-E23C-4462-9858-AE6CB20D8E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A711D5662BF054AA3252506ADD2F425" ma:contentTypeVersion="5" ma:contentTypeDescription="新しいドキュメントを作成します。" ma:contentTypeScope="" ma:versionID="0b3175d36f595e15f93abdc925488204">
  <xsd:schema xmlns:xsd="http://www.w3.org/2001/XMLSchema" xmlns:xs="http://www.w3.org/2001/XMLSchema" xmlns:p="http://schemas.microsoft.com/office/2006/metadata/properties" xmlns:ns2="9527a488-1fed-4675-9286-af3253184815" targetNamespace="http://schemas.microsoft.com/office/2006/metadata/properties" ma:root="true" ma:fieldsID="55c742ac08af47c084c6c2d0f5b54166" ns2:_="">
    <xsd:import namespace="9527a488-1fed-4675-9286-af3253184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7a488-1fed-4675-9286-af3253184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620E1E-304E-43D4-BB4B-B7F7148584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27a488-1fed-4675-9286-af3253184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238933-2C56-4FB6-9CE5-6308FB304B64}">
  <ds:schemaRefs>
    <ds:schemaRef ds:uri="9527a488-1fed-4675-9286-af3253184815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D557801-227E-4E93-B4C6-A679C7A203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2204</Words>
  <Application>Microsoft Office PowerPoint</Application>
  <PresentationFormat>ワイド画面</PresentationFormat>
  <Paragraphs>768</Paragraphs>
  <Slides>30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39" baseType="lpstr">
      <vt:lpstr>Meiryo UI</vt:lpstr>
      <vt:lpstr>メイリオ</vt:lpstr>
      <vt:lpstr>メイリオ</vt:lpstr>
      <vt:lpstr>Arial</vt:lpstr>
      <vt:lpstr>Arial Narrow</vt:lpstr>
      <vt:lpstr>Calibri</vt:lpstr>
      <vt:lpstr>Symbol</vt:lpstr>
      <vt:lpstr>Wingdings</vt:lpstr>
      <vt:lpstr>Renesas Template 2020 - EN Confidential</vt:lpstr>
      <vt:lpstr>PowerPoint プレゼンテーション</vt:lpstr>
      <vt:lpstr>Contents</vt:lpstr>
      <vt:lpstr>Part Information</vt:lpstr>
      <vt:lpstr>01　Part Information</vt:lpstr>
      <vt:lpstr>01　Part Information</vt:lpstr>
      <vt:lpstr>01　Part Information</vt:lpstr>
      <vt:lpstr>01　Part Information</vt:lpstr>
      <vt:lpstr>Multi-resource Differential And Details of Assessment </vt:lpstr>
      <vt:lpstr>02　Multi-resource Differential And Details of Assessment </vt:lpstr>
      <vt:lpstr>02　Multi-resource Differential And Details of Assessment </vt:lpstr>
      <vt:lpstr>02　Multi-resource Differential And Details of Assessment </vt:lpstr>
      <vt:lpstr>02　Multi-resource Differential And Details of Assessment </vt:lpstr>
      <vt:lpstr>Production Readiness Verification</vt:lpstr>
      <vt:lpstr>03　Production Readiness Verification</vt:lpstr>
      <vt:lpstr>03　Production Readiness Verification</vt:lpstr>
      <vt:lpstr>Process Check</vt:lpstr>
      <vt:lpstr>04　Process Check</vt:lpstr>
      <vt:lpstr>04　Process Check</vt:lpstr>
      <vt:lpstr>Evaluation Result</vt:lpstr>
      <vt:lpstr>05　Evaluation Result</vt:lpstr>
      <vt:lpstr>05　Evaluation Result</vt:lpstr>
      <vt:lpstr>05　Evaluation Result</vt:lpstr>
      <vt:lpstr>05　Evaluation Result</vt:lpstr>
      <vt:lpstr>05　Evaluation Result</vt:lpstr>
      <vt:lpstr>05　Evaluation Result</vt:lpstr>
      <vt:lpstr>05　Evaluation Result</vt:lpstr>
      <vt:lpstr>05　Evaluation Result</vt:lpstr>
      <vt:lpstr>05　Evaluation Result</vt:lpstr>
      <vt:lpstr>05　Evaluation Result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2018-08-24T12:57:32Z</dcterms:created>
  <dcterms:modified xsi:type="dcterms:W3CDTF">2024-07-22T03:48:31Z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0x010100CA711D5662BF054AA3252506ADD2F425</vt:lpwstr>
  </property>
  <property fmtid="{D5CDD505-2E9C-101B-9397-08002B2CF9AE}" pid="3" name="Order">
    <vt:r8>130700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SIP_Label_1f8e20e6-048a-4bad-a26b-318dd1cd4d47_Enabled">
    <vt:lpwstr>true</vt:lpwstr>
  </property>
  <property fmtid="{D5CDD505-2E9C-101B-9397-08002B2CF9AE}" pid="11" name="MSIP_Label_1f8e20e6-048a-4bad-a26b-318dd1cd4d47_SetDate">
    <vt:lpwstr>2023-09-26T02:19:02Z</vt:lpwstr>
  </property>
  <property fmtid="{D5CDD505-2E9C-101B-9397-08002B2CF9AE}" pid="12" name="MSIP_Label_1f8e20e6-048a-4bad-a26b-318dd1cd4d47_Method">
    <vt:lpwstr>Privileged</vt:lpwstr>
  </property>
  <property fmtid="{D5CDD505-2E9C-101B-9397-08002B2CF9AE}" pid="13" name="MSIP_Label_1f8e20e6-048a-4bad-a26b-318dd1cd4d47_Name">
    <vt:lpwstr>1f8e20e6-048a-4bad-a26b-318dd1cd4d47</vt:lpwstr>
  </property>
  <property fmtid="{D5CDD505-2E9C-101B-9397-08002B2CF9AE}" pid="14" name="MSIP_Label_1f8e20e6-048a-4bad-a26b-318dd1cd4d47_SiteId">
    <vt:lpwstr>66c65d8a-9158-4521-a2d8-664963db48e4</vt:lpwstr>
  </property>
  <property fmtid="{D5CDD505-2E9C-101B-9397-08002B2CF9AE}" pid="15" name="MSIP_Label_1f8e20e6-048a-4bad-a26b-318dd1cd4d47_ActionId">
    <vt:lpwstr>c2a72f45-dd63-412d-a1c8-be05261c8ebf</vt:lpwstr>
  </property>
  <property fmtid="{D5CDD505-2E9C-101B-9397-08002B2CF9AE}" pid="16" name="MSIP_Label_1f8e20e6-048a-4bad-a26b-318dd1cd4d47_ContentBits">
    <vt:lpwstr>0</vt:lpwstr>
  </property>
  <property fmtid="{D5CDD505-2E9C-101B-9397-08002B2CF9AE}" pid="17" name="MSIP_Label_6add209e-37c4-4e15-ab1b-f9befe71def1_Enabled">
    <vt:lpwstr>true</vt:lpwstr>
  </property>
  <property fmtid="{D5CDD505-2E9C-101B-9397-08002B2CF9AE}" pid="18" name="MSIP_Label_6add209e-37c4-4e15-ab1b-f9befe71def1_SetDate">
    <vt:lpwstr>2024-05-16T01:09:33Z</vt:lpwstr>
  </property>
  <property fmtid="{D5CDD505-2E9C-101B-9397-08002B2CF9AE}" pid="19" name="MSIP_Label_6add209e-37c4-4e15-ab1b-f9befe71def1_Method">
    <vt:lpwstr>Standard</vt:lpwstr>
  </property>
  <property fmtid="{D5CDD505-2E9C-101B-9397-08002B2CF9AE}" pid="20" name="MSIP_Label_6add209e-37c4-4e15-ab1b-f9befe71def1_Name">
    <vt:lpwstr>G_MIP_Confidential_Exception</vt:lpwstr>
  </property>
  <property fmtid="{D5CDD505-2E9C-101B-9397-08002B2CF9AE}" pid="21" name="MSIP_Label_6add209e-37c4-4e15-ab1b-f9befe71def1_SiteId">
    <vt:lpwstr>69405920-b673-4f7c-8845-e124e9d08af2</vt:lpwstr>
  </property>
  <property fmtid="{D5CDD505-2E9C-101B-9397-08002B2CF9AE}" pid="22" name="MSIP_Label_6add209e-37c4-4e15-ab1b-f9befe71def1_ActionId">
    <vt:lpwstr>aaa55cbb-22dd-43ea-82f7-d7da688bf1c8</vt:lpwstr>
  </property>
  <property fmtid="{D5CDD505-2E9C-101B-9397-08002B2CF9AE}" pid="23" name="MSIP_Label_6add209e-37c4-4e15-ab1b-f9befe71def1_ContentBits">
    <vt:lpwstr>0</vt:lpwstr>
  </property>
</Properties>
</file>